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4"/>
  </p:sldMasterIdLst>
  <p:notesMasterIdLst>
    <p:notesMasterId r:id="rId20"/>
  </p:notesMasterIdLst>
  <p:sldIdLst>
    <p:sldId id="256" r:id="rId5"/>
    <p:sldId id="260" r:id="rId6"/>
    <p:sldId id="257" r:id="rId7"/>
    <p:sldId id="258" r:id="rId8"/>
    <p:sldId id="259" r:id="rId9"/>
    <p:sldId id="271" r:id="rId10"/>
    <p:sldId id="266" r:id="rId11"/>
    <p:sldId id="267" r:id="rId12"/>
    <p:sldId id="268" r:id="rId13"/>
    <p:sldId id="269" r:id="rId14"/>
    <p:sldId id="270" r:id="rId15"/>
    <p:sldId id="265" r:id="rId16"/>
    <p:sldId id="272"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ED9B87-5F14-460E-9079-B262AE88DB81}" v="1" dt="2020-11-25T14:06:14.6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2508"/>
  </p:normalViewPr>
  <p:slideViewPr>
    <p:cSldViewPr snapToGrid="0" snapToObjects="1">
      <p:cViewPr varScale="1">
        <p:scale>
          <a:sx n="90" d="100"/>
          <a:sy n="90" d="100"/>
        </p:scale>
        <p:origin x="1272" y="9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AEF140-4930-DC43-9EDF-9B3FE799A43E}" type="datetimeFigureOut">
              <a:rPr lang="en-US" smtClean="0"/>
              <a:t>2/16/2023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81AF84-5412-CA4A-8189-D41F331C7DF0}" type="slidenum">
              <a:rPr lang="en-US" smtClean="0"/>
              <a:t>‹#›</a:t>
            </a:fld>
            <a:endParaRPr lang="en-US"/>
          </a:p>
        </p:txBody>
      </p:sp>
    </p:spTree>
    <p:extLst>
      <p:ext uri="{BB962C8B-B14F-4D97-AF65-F5344CB8AC3E}">
        <p14:creationId xmlns:p14="http://schemas.microsoft.com/office/powerpoint/2010/main" val="947747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81AF84-5412-CA4A-8189-D41F331C7DF0}" type="slidenum">
              <a:rPr lang="en-US" smtClean="0"/>
              <a:t>1</a:t>
            </a:fld>
            <a:endParaRPr lang="en-US"/>
          </a:p>
        </p:txBody>
      </p:sp>
    </p:spTree>
    <p:extLst>
      <p:ext uri="{BB962C8B-B14F-4D97-AF65-F5344CB8AC3E}">
        <p14:creationId xmlns:p14="http://schemas.microsoft.com/office/powerpoint/2010/main" val="3564791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81AF84-5412-CA4A-8189-D41F331C7DF0}" type="slidenum">
              <a:rPr lang="en-US" smtClean="0"/>
              <a:t>14</a:t>
            </a:fld>
            <a:endParaRPr lang="en-US"/>
          </a:p>
        </p:txBody>
      </p:sp>
    </p:spTree>
    <p:extLst>
      <p:ext uri="{BB962C8B-B14F-4D97-AF65-F5344CB8AC3E}">
        <p14:creationId xmlns:p14="http://schemas.microsoft.com/office/powerpoint/2010/main" val="3303286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81AF84-5412-CA4A-8189-D41F331C7DF0}" type="slidenum">
              <a:rPr lang="en-US" smtClean="0"/>
              <a:t>3</a:t>
            </a:fld>
            <a:endParaRPr lang="en-US"/>
          </a:p>
        </p:txBody>
      </p:sp>
    </p:spTree>
    <p:extLst>
      <p:ext uri="{BB962C8B-B14F-4D97-AF65-F5344CB8AC3E}">
        <p14:creationId xmlns:p14="http://schemas.microsoft.com/office/powerpoint/2010/main" val="2473362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Make a “Top 10” List</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Make a list of companies you’d love to work for</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Check these company sites regularly for postings</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Check your LinkedIn Contacts</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See if you know someone on the inside</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Reconnect with old friends</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LinkedIn job aggregator</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Join professional groups and associations</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Web/LinkedIn/Facebook/Twitter</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Good </a:t>
            </a:r>
            <a:r>
              <a:rPr lang="en-CA" sz="1200" kern="1200" dirty="0" err="1">
                <a:solidFill>
                  <a:schemeClr val="tx1"/>
                </a:solidFill>
                <a:effectLst/>
                <a:latin typeface="+mn-lt"/>
                <a:ea typeface="+mn-ea"/>
                <a:cs typeface="+mn-cs"/>
              </a:rPr>
              <a:t>Ol</a:t>
            </a:r>
            <a:r>
              <a:rPr lang="en-CA" sz="1200" kern="1200" dirty="0">
                <a:solidFill>
                  <a:schemeClr val="tx1"/>
                </a:solidFill>
                <a:effectLst/>
                <a:latin typeface="+mn-lt"/>
                <a:ea typeface="+mn-ea"/>
                <a:cs typeface="+mn-cs"/>
              </a:rPr>
              <a:t>’ Fashioned Networking</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Talk, talk, talk</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Listen, listen, listen</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Let people know your situation</a:t>
            </a:r>
          </a:p>
        </p:txBody>
      </p:sp>
      <p:sp>
        <p:nvSpPr>
          <p:cNvPr id="4" name="Slide Number Placeholder 3"/>
          <p:cNvSpPr>
            <a:spLocks noGrp="1"/>
          </p:cNvSpPr>
          <p:nvPr>
            <p:ph type="sldNum" sz="quarter" idx="5"/>
          </p:nvPr>
        </p:nvSpPr>
        <p:spPr/>
        <p:txBody>
          <a:bodyPr/>
          <a:lstStyle/>
          <a:p>
            <a:fld id="{FE81AF84-5412-CA4A-8189-D41F331C7DF0}" type="slidenum">
              <a:rPr lang="en-US" smtClean="0"/>
              <a:t>4</a:t>
            </a:fld>
            <a:endParaRPr lang="en-US"/>
          </a:p>
        </p:txBody>
      </p:sp>
    </p:spTree>
    <p:extLst>
      <p:ext uri="{BB962C8B-B14F-4D97-AF65-F5344CB8AC3E}">
        <p14:creationId xmlns:p14="http://schemas.microsoft.com/office/powerpoint/2010/main" val="3330737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Lists work experience in an easily identifiable chronological order, detailing each position you have held</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Ideal format if you have have a focused career path (you are looking for a specific type of job, not just </a:t>
            </a:r>
            <a:r>
              <a:rPr lang="en-CA" sz="1200" b="1" kern="1200" dirty="0">
                <a:solidFill>
                  <a:schemeClr val="tx1"/>
                </a:solidFill>
                <a:effectLst/>
                <a:latin typeface="+mn-lt"/>
                <a:ea typeface="+mn-ea"/>
                <a:cs typeface="+mn-cs"/>
              </a:rPr>
              <a:t>any </a:t>
            </a:r>
            <a:r>
              <a:rPr lang="en-CA" sz="1200" kern="1200" dirty="0">
                <a:solidFill>
                  <a:schemeClr val="tx1"/>
                </a:solidFill>
                <a:effectLst/>
                <a:latin typeface="+mn-lt"/>
                <a:ea typeface="+mn-ea"/>
                <a:cs typeface="+mn-cs"/>
              </a:rPr>
              <a:t>job)</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You must have some experience related to the jobs you are targeting (work or volunteer)</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Signals employers that you are experienced</a:t>
            </a:r>
          </a:p>
          <a:p>
            <a:endParaRPr lang="en-US" dirty="0"/>
          </a:p>
        </p:txBody>
      </p:sp>
      <p:sp>
        <p:nvSpPr>
          <p:cNvPr id="4" name="Slide Number Placeholder 3"/>
          <p:cNvSpPr>
            <a:spLocks noGrp="1"/>
          </p:cNvSpPr>
          <p:nvPr>
            <p:ph type="sldNum" sz="quarter" idx="5"/>
          </p:nvPr>
        </p:nvSpPr>
        <p:spPr/>
        <p:txBody>
          <a:bodyPr/>
          <a:lstStyle/>
          <a:p>
            <a:fld id="{FE81AF84-5412-CA4A-8189-D41F331C7DF0}" type="slidenum">
              <a:rPr lang="en-US" smtClean="0"/>
              <a:t>7</a:t>
            </a:fld>
            <a:endParaRPr lang="en-US"/>
          </a:p>
        </p:txBody>
      </p:sp>
    </p:spTree>
    <p:extLst>
      <p:ext uri="{BB962C8B-B14F-4D97-AF65-F5344CB8AC3E}">
        <p14:creationId xmlns:p14="http://schemas.microsoft.com/office/powerpoint/2010/main" val="2256882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Focuses on skills, technical knowledge, and achievements</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Does not put the focus on workplaces or years (you still would identify them, but it would be a small part of your resume, perhaps bulleted at the end of the resume)</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Consider using this if you don’t have a great deal of experience, or you’re just entering the industry out of school</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Dazzle employers on the first page with impressive achievements and skills that differentiate you from the rest of applicants</a:t>
            </a:r>
          </a:p>
          <a:p>
            <a:endParaRPr lang="en-US" dirty="0"/>
          </a:p>
        </p:txBody>
      </p:sp>
      <p:sp>
        <p:nvSpPr>
          <p:cNvPr id="4" name="Slide Number Placeholder 3"/>
          <p:cNvSpPr>
            <a:spLocks noGrp="1"/>
          </p:cNvSpPr>
          <p:nvPr>
            <p:ph type="sldNum" sz="quarter" idx="5"/>
          </p:nvPr>
        </p:nvSpPr>
        <p:spPr/>
        <p:txBody>
          <a:bodyPr/>
          <a:lstStyle/>
          <a:p>
            <a:fld id="{FE81AF84-5412-CA4A-8189-D41F331C7DF0}" type="slidenum">
              <a:rPr lang="en-US" smtClean="0"/>
              <a:t>8</a:t>
            </a:fld>
            <a:endParaRPr lang="en-US"/>
          </a:p>
        </p:txBody>
      </p:sp>
    </p:spTree>
    <p:extLst>
      <p:ext uri="{BB962C8B-B14F-4D97-AF65-F5344CB8AC3E}">
        <p14:creationId xmlns:p14="http://schemas.microsoft.com/office/powerpoint/2010/main" val="3812689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Have a stunning Professional Profile</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Don’t use objective – this is extremely old-fashioned and Employers are usually not interested. Takes up valuable space on your resume</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Focus on your most notable and impressive achievements and skills</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Try and include quantitative, numbers – this makes your skills and achievements more real.</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DIFFERENTIATE yourself from the rest. Include skills/experience that is unique and not everyone else has</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Keep in mind that this section will change depending on the job posting you are applying for</a:t>
            </a:r>
          </a:p>
          <a:p>
            <a:endParaRPr lang="en-US" dirty="0"/>
          </a:p>
        </p:txBody>
      </p:sp>
      <p:sp>
        <p:nvSpPr>
          <p:cNvPr id="4" name="Slide Number Placeholder 3"/>
          <p:cNvSpPr>
            <a:spLocks noGrp="1"/>
          </p:cNvSpPr>
          <p:nvPr>
            <p:ph type="sldNum" sz="quarter" idx="5"/>
          </p:nvPr>
        </p:nvSpPr>
        <p:spPr/>
        <p:txBody>
          <a:bodyPr/>
          <a:lstStyle/>
          <a:p>
            <a:fld id="{FE81AF84-5412-CA4A-8189-D41F331C7DF0}" type="slidenum">
              <a:rPr lang="en-US" smtClean="0"/>
              <a:t>9</a:t>
            </a:fld>
            <a:endParaRPr lang="en-US"/>
          </a:p>
        </p:txBody>
      </p:sp>
    </p:spTree>
    <p:extLst>
      <p:ext uri="{BB962C8B-B14F-4D97-AF65-F5344CB8AC3E}">
        <p14:creationId xmlns:p14="http://schemas.microsoft.com/office/powerpoint/2010/main" val="3669372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The use of colour or graphic design enhances your resume and makes it noticeable.</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For some reason, applicants are hesitant, but it really does not harm your chances at all, it only improves your chances</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Consider using logos of the companies you have worked for (like on LinkedIn)</a:t>
            </a:r>
          </a:p>
          <a:p>
            <a:endParaRPr lang="en-US" dirty="0"/>
          </a:p>
        </p:txBody>
      </p:sp>
      <p:sp>
        <p:nvSpPr>
          <p:cNvPr id="4" name="Slide Number Placeholder 3"/>
          <p:cNvSpPr>
            <a:spLocks noGrp="1"/>
          </p:cNvSpPr>
          <p:nvPr>
            <p:ph type="sldNum" sz="quarter" idx="5"/>
          </p:nvPr>
        </p:nvSpPr>
        <p:spPr/>
        <p:txBody>
          <a:bodyPr/>
          <a:lstStyle/>
          <a:p>
            <a:fld id="{FE81AF84-5412-CA4A-8189-D41F331C7DF0}" type="slidenum">
              <a:rPr lang="en-US" smtClean="0"/>
              <a:t>10</a:t>
            </a:fld>
            <a:endParaRPr lang="en-US"/>
          </a:p>
        </p:txBody>
      </p:sp>
    </p:spTree>
    <p:extLst>
      <p:ext uri="{BB962C8B-B14F-4D97-AF65-F5344CB8AC3E}">
        <p14:creationId xmlns:p14="http://schemas.microsoft.com/office/powerpoint/2010/main" val="1536935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Look at the job posting, get a sense of the job and what the employer is looking for</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Determine what they are </a:t>
            </a:r>
            <a:r>
              <a:rPr lang="en-CA" sz="1200" b="1" kern="1200" dirty="0">
                <a:solidFill>
                  <a:schemeClr val="tx1"/>
                </a:solidFill>
                <a:effectLst/>
                <a:latin typeface="+mn-lt"/>
                <a:ea typeface="+mn-ea"/>
                <a:cs typeface="+mn-cs"/>
              </a:rPr>
              <a:t>paper-screening</a:t>
            </a:r>
            <a:r>
              <a:rPr lang="en-CA" sz="1200" kern="1200" dirty="0">
                <a:solidFill>
                  <a:schemeClr val="tx1"/>
                </a:solidFill>
                <a:effectLst/>
                <a:latin typeface="+mn-lt"/>
                <a:ea typeface="+mn-ea"/>
                <a:cs typeface="+mn-cs"/>
              </a:rPr>
              <a:t> for. Look for the </a:t>
            </a:r>
            <a:r>
              <a:rPr lang="en-CA" sz="1200" b="1" kern="1200" dirty="0">
                <a:solidFill>
                  <a:schemeClr val="tx1"/>
                </a:solidFill>
                <a:effectLst/>
                <a:latin typeface="+mn-lt"/>
                <a:ea typeface="+mn-ea"/>
                <a:cs typeface="+mn-cs"/>
              </a:rPr>
              <a:t>EECL’s</a:t>
            </a:r>
            <a:r>
              <a:rPr lang="en-CA" sz="1200" kern="1200" dirty="0">
                <a:solidFill>
                  <a:schemeClr val="tx1"/>
                </a:solidFill>
                <a:effectLst/>
                <a:latin typeface="+mn-lt"/>
                <a:ea typeface="+mn-ea"/>
                <a:cs typeface="+mn-cs"/>
              </a:rPr>
              <a:t>. (Experience, Education, Certification, License)</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Make sure the EECL’s are addressed clearly in your resume, in the profile, and in your experience, with </a:t>
            </a:r>
            <a:r>
              <a:rPr lang="en-CA" sz="1200" b="1" kern="1200" dirty="0">
                <a:solidFill>
                  <a:schemeClr val="tx1"/>
                </a:solidFill>
                <a:effectLst/>
                <a:latin typeface="+mn-lt"/>
                <a:ea typeface="+mn-ea"/>
                <a:cs typeface="+mn-cs"/>
              </a:rPr>
              <a:t>demonstrated</a:t>
            </a:r>
            <a:r>
              <a:rPr lang="en-CA" sz="1200" kern="1200" dirty="0">
                <a:solidFill>
                  <a:schemeClr val="tx1"/>
                </a:solidFill>
                <a:effectLst/>
                <a:latin typeface="+mn-lt"/>
                <a:ea typeface="+mn-ea"/>
                <a:cs typeface="+mn-cs"/>
              </a:rPr>
              <a:t> experience (don’t just say you have experience with so-and so)</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(picture of EECL, or, highlighting a resume)</a:t>
            </a:r>
          </a:p>
        </p:txBody>
      </p:sp>
      <p:sp>
        <p:nvSpPr>
          <p:cNvPr id="4" name="Slide Number Placeholder 3"/>
          <p:cNvSpPr>
            <a:spLocks noGrp="1"/>
          </p:cNvSpPr>
          <p:nvPr>
            <p:ph type="sldNum" sz="quarter" idx="5"/>
          </p:nvPr>
        </p:nvSpPr>
        <p:spPr/>
        <p:txBody>
          <a:bodyPr/>
          <a:lstStyle/>
          <a:p>
            <a:fld id="{FE81AF84-5412-CA4A-8189-D41F331C7DF0}" type="slidenum">
              <a:rPr lang="en-US" smtClean="0"/>
              <a:t>11</a:t>
            </a:fld>
            <a:endParaRPr lang="en-US"/>
          </a:p>
        </p:txBody>
      </p:sp>
    </p:spTree>
    <p:extLst>
      <p:ext uri="{BB962C8B-B14F-4D97-AF65-F5344CB8AC3E}">
        <p14:creationId xmlns:p14="http://schemas.microsoft.com/office/powerpoint/2010/main" val="329414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Prepare for your interview. Prepare answers to common interview questions.</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Use the S-T-A-R method when formulating answers. Every answer to an interview question is usually a brief story. (Situation – Task – Action – Result)</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Dress for the part. Think about what you will wear every day if you got the job, and dress a little better than that for the interview.</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Maintain a good posture, and be engaged during the interview. Be alive!</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“Mimic” your interviewer. Speak at the same pace as them, and watch their pencil when they are writing notes. Speak your answers at the same speed as their pencil, because you want them to write down all of your answers.</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Use examples where you can use the word “I” rather than “we”. If you did good work, take credit for what you did. Tell the interviewer specifically what you did and what you achieved.</a:t>
            </a:r>
          </a:p>
          <a:p>
            <a:endParaRPr lang="en-US" dirty="0"/>
          </a:p>
        </p:txBody>
      </p:sp>
      <p:sp>
        <p:nvSpPr>
          <p:cNvPr id="4" name="Slide Number Placeholder 3"/>
          <p:cNvSpPr>
            <a:spLocks noGrp="1"/>
          </p:cNvSpPr>
          <p:nvPr>
            <p:ph type="sldNum" sz="quarter" idx="5"/>
          </p:nvPr>
        </p:nvSpPr>
        <p:spPr/>
        <p:txBody>
          <a:bodyPr/>
          <a:lstStyle/>
          <a:p>
            <a:fld id="{FE81AF84-5412-CA4A-8189-D41F331C7DF0}" type="slidenum">
              <a:rPr lang="en-US" smtClean="0"/>
              <a:t>13</a:t>
            </a:fld>
            <a:endParaRPr lang="en-US"/>
          </a:p>
        </p:txBody>
      </p:sp>
    </p:spTree>
    <p:extLst>
      <p:ext uri="{BB962C8B-B14F-4D97-AF65-F5344CB8AC3E}">
        <p14:creationId xmlns:p14="http://schemas.microsoft.com/office/powerpoint/2010/main" val="15355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2/16/2023</a:t>
            </a:fld>
            <a:endParaRPr lang="en-US" dirty="0"/>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dirty="0"/>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dirty="0"/>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31114828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t>2/16/2023</a:t>
            </a:fld>
            <a:endParaRPr lang="en-US" dirty="0"/>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657671803"/>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2/16/2023</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459254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2/16/2023</a:t>
            </a:fld>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00896707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dirty="0"/>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2/16/2023</a:t>
            </a:fld>
            <a:endParaRPr lang="en-US" dirty="0"/>
          </a:p>
        </p:txBody>
      </p:sp>
    </p:spTree>
    <p:extLst>
      <p:ext uri="{BB962C8B-B14F-4D97-AF65-F5344CB8AC3E}">
        <p14:creationId xmlns:p14="http://schemas.microsoft.com/office/powerpoint/2010/main" val="107167748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t>2/16/2023</a:t>
            </a:fld>
            <a:endParaRPr lang="en-US" dirty="0"/>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66407059"/>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2/16/2023</a:t>
            </a:fld>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1919109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2/16/2023</a:t>
            </a:fld>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31836748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2/16/2023</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77620555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2/16/2023</a:t>
            </a:fld>
            <a:endParaRPr lang="en-US" dirty="0"/>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dirty="0"/>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866256208"/>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2/16/2023</a:t>
            </a:fld>
            <a:endParaRPr lang="en-US" dirty="0"/>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dirty="0"/>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00668794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2/16/2023</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769758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14" r:id="rId5"/>
    <p:sldLayoutId id="2147483715" r:id="rId6"/>
    <p:sldLayoutId id="2147483716" r:id="rId7"/>
    <p:sldLayoutId id="2147483717" r:id="rId8"/>
    <p:sldLayoutId id="2147483718" r:id="rId9"/>
    <p:sldLayoutId id="2147483719" r:id="rId10"/>
    <p:sldLayoutId id="2147483720" r:id="rId11"/>
  </p:sldLayoutIdLst>
  <p:transition spd="slow">
    <p:push dir="u"/>
  </p:transition>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4" name="Rectangle 134">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35" name="Freeform: Shape 136">
            <a:extLst>
              <a:ext uri="{FF2B5EF4-FFF2-40B4-BE49-F238E27FC236}">
                <a16:creationId xmlns:a16="http://schemas.microsoft.com/office/drawing/2014/main" id="{D00382C6-249C-4F5B-A1AB-9531B5398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87256" y="0"/>
            <a:ext cx="3404592" cy="2880968"/>
          </a:xfrm>
          <a:custGeom>
            <a:avLst/>
            <a:gdLst>
              <a:gd name="connsiteX0" fmla="*/ 30625 w 3404592"/>
              <a:gd name="connsiteY0" fmla="*/ 0 h 2880968"/>
              <a:gd name="connsiteX1" fmla="*/ 3404591 w 3404592"/>
              <a:gd name="connsiteY1" fmla="*/ 0 h 2880968"/>
              <a:gd name="connsiteX2" fmla="*/ 3404592 w 3404592"/>
              <a:gd name="connsiteY2" fmla="*/ 2363677 h 2880968"/>
              <a:gd name="connsiteX3" fmla="*/ 3368234 w 3404592"/>
              <a:gd name="connsiteY3" fmla="*/ 2400463 h 2880968"/>
              <a:gd name="connsiteX4" fmla="*/ 2673169 w 3404592"/>
              <a:gd name="connsiteY4" fmla="*/ 2691710 h 2880968"/>
              <a:gd name="connsiteX5" fmla="*/ 2383908 w 3404592"/>
              <a:gd name="connsiteY5" fmla="*/ 2766733 h 2880968"/>
              <a:gd name="connsiteX6" fmla="*/ 580011 w 3404592"/>
              <a:gd name="connsiteY6" fmla="*/ 2455996 h 2880968"/>
              <a:gd name="connsiteX7" fmla="*/ 103935 w 3404592"/>
              <a:gd name="connsiteY7" fmla="*/ 1224395 h 2880968"/>
              <a:gd name="connsiteX8" fmla="*/ 76737 w 3404592"/>
              <a:gd name="connsiteY8" fmla="*/ 1040246 h 2880968"/>
              <a:gd name="connsiteX9" fmla="*/ 6986 w 3404592"/>
              <a:gd name="connsiteY9" fmla="*/ 142569 h 288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4592" h="2880968">
                <a:moveTo>
                  <a:pt x="30625" y="0"/>
                </a:moveTo>
                <a:lnTo>
                  <a:pt x="3404591" y="0"/>
                </a:lnTo>
                <a:lnTo>
                  <a:pt x="3404592" y="2363677"/>
                </a:lnTo>
                <a:lnTo>
                  <a:pt x="3368234" y="2400463"/>
                </a:lnTo>
                <a:cubicBezTo>
                  <a:pt x="3196560" y="2556781"/>
                  <a:pt x="3007578" y="2609148"/>
                  <a:pt x="2673169" y="2691710"/>
                </a:cubicBezTo>
                <a:cubicBezTo>
                  <a:pt x="2580978" y="2714454"/>
                  <a:pt x="2485617" y="2738008"/>
                  <a:pt x="2383908" y="2766733"/>
                </a:cubicBezTo>
                <a:cubicBezTo>
                  <a:pt x="1606788" y="2986132"/>
                  <a:pt x="1067300" y="2893177"/>
                  <a:pt x="580011" y="2455996"/>
                </a:cubicBezTo>
                <a:cubicBezTo>
                  <a:pt x="260201" y="2169073"/>
                  <a:pt x="183906" y="1782048"/>
                  <a:pt x="103935" y="1224395"/>
                </a:cubicBezTo>
                <a:cubicBezTo>
                  <a:pt x="95007" y="1162089"/>
                  <a:pt x="85753" y="1100145"/>
                  <a:pt x="76737" y="1040246"/>
                </a:cubicBezTo>
                <a:cubicBezTo>
                  <a:pt x="28042" y="715402"/>
                  <a:pt x="-17905" y="408591"/>
                  <a:pt x="6986" y="14256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36" name="Freeform: Shape 138">
            <a:extLst>
              <a:ext uri="{FF2B5EF4-FFF2-40B4-BE49-F238E27FC236}">
                <a16:creationId xmlns:a16="http://schemas.microsoft.com/office/drawing/2014/main" id="{EE4C8343-9B2C-4A33-AE54-5945E6E9D4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1772" y="0"/>
            <a:ext cx="3580076" cy="3029264"/>
          </a:xfrm>
          <a:custGeom>
            <a:avLst/>
            <a:gdLst>
              <a:gd name="connsiteX0" fmla="*/ 19381 w 3580076"/>
              <a:gd name="connsiteY0" fmla="*/ 0 h 3029264"/>
              <a:gd name="connsiteX1" fmla="*/ 3580076 w 3580076"/>
              <a:gd name="connsiteY1" fmla="*/ 0 h 3029264"/>
              <a:gd name="connsiteX2" fmla="*/ 3580076 w 3580076"/>
              <a:gd name="connsiteY2" fmla="*/ 2559343 h 3029264"/>
              <a:gd name="connsiteX3" fmla="*/ 3556258 w 3580076"/>
              <a:gd name="connsiteY3" fmla="*/ 2578706 h 3029264"/>
              <a:gd name="connsiteX4" fmla="*/ 2887450 w 3580076"/>
              <a:gd name="connsiteY4" fmla="*/ 2826324 h 3029264"/>
              <a:gd name="connsiteX5" fmla="*/ 2575407 w 3580076"/>
              <a:gd name="connsiteY5" fmla="*/ 2906908 h 3029264"/>
              <a:gd name="connsiteX6" fmla="*/ 628491 w 3580076"/>
              <a:gd name="connsiteY6" fmla="*/ 2569492 h 3029264"/>
              <a:gd name="connsiteX7" fmla="*/ 113276 w 3580076"/>
              <a:gd name="connsiteY7" fmla="*/ 1240251 h 3029264"/>
              <a:gd name="connsiteX8" fmla="*/ 83702 w 3580076"/>
              <a:gd name="connsiteY8" fmla="*/ 1041556 h 3029264"/>
              <a:gd name="connsiteX9" fmla="*/ 7347 w 3580076"/>
              <a:gd name="connsiteY9" fmla="*/ 73049 h 30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076" h="3029264">
                <a:moveTo>
                  <a:pt x="19381" y="0"/>
                </a:moveTo>
                <a:lnTo>
                  <a:pt x="3580076" y="0"/>
                </a:lnTo>
                <a:lnTo>
                  <a:pt x="3580076" y="2559343"/>
                </a:lnTo>
                <a:lnTo>
                  <a:pt x="3556258" y="2578706"/>
                </a:lnTo>
                <a:cubicBezTo>
                  <a:pt x="3390615" y="2698133"/>
                  <a:pt x="3196665" y="2750327"/>
                  <a:pt x="2887450" y="2826324"/>
                </a:cubicBezTo>
                <a:cubicBezTo>
                  <a:pt x="2787996" y="2850747"/>
                  <a:pt x="2685123" y="2876042"/>
                  <a:pt x="2575407" y="2906908"/>
                </a:cubicBezTo>
                <a:cubicBezTo>
                  <a:pt x="1737105" y="3142655"/>
                  <a:pt x="1154843" y="3041718"/>
                  <a:pt x="628491" y="2569492"/>
                </a:cubicBezTo>
                <a:cubicBezTo>
                  <a:pt x="283045" y="2259569"/>
                  <a:pt x="200247" y="1841949"/>
                  <a:pt x="113276" y="1240251"/>
                </a:cubicBezTo>
                <a:cubicBezTo>
                  <a:pt x="103566" y="1173024"/>
                  <a:pt x="93505" y="1106186"/>
                  <a:pt x="83702" y="1041556"/>
                </a:cubicBezTo>
                <a:cubicBezTo>
                  <a:pt x="30763" y="691052"/>
                  <a:pt x="-19190" y="360006"/>
                  <a:pt x="7347" y="7304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37" name="Freeform: Shape 140">
            <a:extLst>
              <a:ext uri="{FF2B5EF4-FFF2-40B4-BE49-F238E27FC236}">
                <a16:creationId xmlns:a16="http://schemas.microsoft.com/office/drawing/2014/main" id="{B76FEFBE-09C1-441E-BB53-303E4CED5D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97970" y="0"/>
            <a:ext cx="3293877" cy="2743212"/>
          </a:xfrm>
          <a:custGeom>
            <a:avLst/>
            <a:gdLst>
              <a:gd name="connsiteX0" fmla="*/ 37772 w 3293877"/>
              <a:gd name="connsiteY0" fmla="*/ 0 h 2743212"/>
              <a:gd name="connsiteX1" fmla="*/ 3293877 w 3293877"/>
              <a:gd name="connsiteY1" fmla="*/ 0 h 2743212"/>
              <a:gd name="connsiteX2" fmla="*/ 3293877 w 3293877"/>
              <a:gd name="connsiteY2" fmla="*/ 2133887 h 2743212"/>
              <a:gd name="connsiteX3" fmla="*/ 3222757 w 3293877"/>
              <a:gd name="connsiteY3" fmla="*/ 2223039 h 2743212"/>
              <a:gd name="connsiteX4" fmla="*/ 2503136 w 3293877"/>
              <a:gd name="connsiteY4" fmla="*/ 2565392 h 2743212"/>
              <a:gd name="connsiteX5" fmla="*/ 2232111 w 3293877"/>
              <a:gd name="connsiteY5" fmla="*/ 2635826 h 2743212"/>
              <a:gd name="connsiteX6" fmla="*/ 542319 w 3293877"/>
              <a:gd name="connsiteY6" fmla="*/ 2345567 h 2743212"/>
              <a:gd name="connsiteX7" fmla="*/ 96920 w 3293877"/>
              <a:gd name="connsiteY7" fmla="*/ 1191868 h 2743212"/>
              <a:gd name="connsiteX8" fmla="*/ 71529 w 3293877"/>
              <a:gd name="connsiteY8" fmla="*/ 1019346 h 2743212"/>
              <a:gd name="connsiteX9" fmla="*/ 6623 w 3293877"/>
              <a:gd name="connsiteY9" fmla="*/ 178315 h 2743212"/>
              <a:gd name="connsiteX10" fmla="*/ 34833 w 3293877"/>
              <a:gd name="connsiteY10" fmla="*/ 8680 h 274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93877" h="2743212">
                <a:moveTo>
                  <a:pt x="37772" y="0"/>
                </a:moveTo>
                <a:lnTo>
                  <a:pt x="3293877" y="0"/>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1026" name="Picture 2" descr="University Health Network | LinkedIn">
            <a:extLst>
              <a:ext uri="{FF2B5EF4-FFF2-40B4-BE49-F238E27FC236}">
                <a16:creationId xmlns:a16="http://schemas.microsoft.com/office/drawing/2014/main" id="{E89D114F-6040-4B4D-9074-0162527E43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311" r="-2" b="8884"/>
          <a:stretch/>
        </p:blipFill>
        <p:spPr bwMode="auto">
          <a:xfrm>
            <a:off x="9098426" y="0"/>
            <a:ext cx="3093269" cy="2530405"/>
          </a:xfrm>
          <a:custGeom>
            <a:avLst/>
            <a:gdLst/>
            <a:ahLst/>
            <a:cxnLst/>
            <a:rect l="l" t="t" r="r" b="b"/>
            <a:pathLst>
              <a:path w="3093269" h="2530405">
                <a:moveTo>
                  <a:pt x="60381" y="0"/>
                </a:moveTo>
                <a:lnTo>
                  <a:pt x="3093269" y="0"/>
                </a:lnTo>
                <a:lnTo>
                  <a:pt x="3093269" y="1760938"/>
                </a:lnTo>
                <a:lnTo>
                  <a:pt x="3091357" y="1764934"/>
                </a:lnTo>
                <a:cubicBezTo>
                  <a:pt x="3032651" y="1871844"/>
                  <a:pt x="2962668" y="1970741"/>
                  <a:pt x="2881807" y="2060870"/>
                </a:cubicBezTo>
                <a:cubicBezTo>
                  <a:pt x="2718935" y="2242410"/>
                  <a:pt x="2557541" y="2288971"/>
                  <a:pt x="2236713" y="2369092"/>
                </a:cubicBezTo>
                <a:cubicBezTo>
                  <a:pt x="2159321" y="2388405"/>
                  <a:pt x="2079268" y="2408405"/>
                  <a:pt x="1993879" y="2432762"/>
                </a:cubicBezTo>
                <a:cubicBezTo>
                  <a:pt x="1341447" y="2618793"/>
                  <a:pt x="889107" y="2542063"/>
                  <a:pt x="481384" y="2176267"/>
                </a:cubicBezTo>
                <a:cubicBezTo>
                  <a:pt x="213794" y="1936193"/>
                  <a:pt x="150722" y="1611509"/>
                  <a:pt x="84978" y="1143609"/>
                </a:cubicBezTo>
                <a:cubicBezTo>
                  <a:pt x="77638" y="1091332"/>
                  <a:pt x="70023" y="1039358"/>
                  <a:pt x="62604" y="989101"/>
                </a:cubicBezTo>
                <a:cubicBezTo>
                  <a:pt x="22537" y="716545"/>
                  <a:pt x="-15270" y="459119"/>
                  <a:pt x="6250" y="235762"/>
                </a:cubicBezTo>
                <a:cubicBezTo>
                  <a:pt x="11393" y="182380"/>
                  <a:pt x="19838" y="131912"/>
                  <a:pt x="31866" y="83728"/>
                </a:cubicBezTo>
                <a:close/>
              </a:path>
            </a:pathLst>
          </a:custGeom>
          <a:noFill/>
          <a:extLst>
            <a:ext uri="{909E8E84-426E-40DD-AFC4-6F175D3DCCD1}">
              <a14:hiddenFill xmlns:a14="http://schemas.microsoft.com/office/drawing/2010/main">
                <a:solidFill>
                  <a:srgbClr val="FFFFFF"/>
                </a:solidFill>
              </a14:hiddenFill>
            </a:ext>
          </a:extLst>
        </p:spPr>
      </p:pic>
      <p:sp>
        <p:nvSpPr>
          <p:cNvPr id="1038" name="Freeform: Shape 142">
            <a:extLst>
              <a:ext uri="{FF2B5EF4-FFF2-40B4-BE49-F238E27FC236}">
                <a16:creationId xmlns:a16="http://schemas.microsoft.com/office/drawing/2014/main" id="{185FD2CF-35DE-4F7D-B04C-C7B7DC4DB0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32156" y="3297832"/>
            <a:ext cx="5959692" cy="3560169"/>
          </a:xfrm>
          <a:custGeom>
            <a:avLst/>
            <a:gdLst>
              <a:gd name="connsiteX0" fmla="*/ 3008109 w 5959692"/>
              <a:gd name="connsiteY0" fmla="*/ 42 h 3560169"/>
              <a:gd name="connsiteX1" fmla="*/ 4702247 w 5959692"/>
              <a:gd name="connsiteY1" fmla="*/ 626282 h 3560169"/>
              <a:gd name="connsiteX2" fmla="*/ 5069411 w 5959692"/>
              <a:gd name="connsiteY2" fmla="*/ 865826 h 3560169"/>
              <a:gd name="connsiteX3" fmla="*/ 5895906 w 5959692"/>
              <a:gd name="connsiteY3" fmla="*/ 1594994 h 3560169"/>
              <a:gd name="connsiteX4" fmla="*/ 5959691 w 5959692"/>
              <a:gd name="connsiteY4" fmla="*/ 1728783 h 3560169"/>
              <a:gd name="connsiteX5" fmla="*/ 5959692 w 5959692"/>
              <a:gd name="connsiteY5" fmla="*/ 3560169 h 3560169"/>
              <a:gd name="connsiteX6" fmla="*/ 635 w 5959692"/>
              <a:gd name="connsiteY6" fmla="*/ 3560169 h 3560169"/>
              <a:gd name="connsiteX7" fmla="*/ 0 w 5959692"/>
              <a:gd name="connsiteY7" fmla="*/ 3534810 h 3560169"/>
              <a:gd name="connsiteX8" fmla="*/ 56896 w 5959692"/>
              <a:gd name="connsiteY8" fmla="*/ 3142342 h 3560169"/>
              <a:gd name="connsiteX9" fmla="*/ 605568 w 5959692"/>
              <a:gd name="connsiteY9" fmla="*/ 1932853 h 3560169"/>
              <a:gd name="connsiteX10" fmla="*/ 736162 w 5959692"/>
              <a:gd name="connsiteY10" fmla="*/ 1690788 h 3560169"/>
              <a:gd name="connsiteX11" fmla="*/ 2021319 w 5959692"/>
              <a:gd name="connsiteY11" fmla="*/ 209863 h 3560169"/>
              <a:gd name="connsiteX12" fmla="*/ 3008109 w 5959692"/>
              <a:gd name="connsiteY12" fmla="*/ 42 h 35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9692" h="3560169">
                <a:moveTo>
                  <a:pt x="3008109" y="42"/>
                </a:moveTo>
                <a:cubicBezTo>
                  <a:pt x="3549058" y="3372"/>
                  <a:pt x="4091345" y="208628"/>
                  <a:pt x="4702247" y="626282"/>
                </a:cubicBezTo>
                <a:cubicBezTo>
                  <a:pt x="4830168" y="713755"/>
                  <a:pt x="4951806" y="791097"/>
                  <a:pt x="5069411" y="865826"/>
                </a:cubicBezTo>
                <a:cubicBezTo>
                  <a:pt x="5495976" y="1136988"/>
                  <a:pt x="5734167" y="1298128"/>
                  <a:pt x="5895906" y="1594994"/>
                </a:cubicBezTo>
                <a:lnTo>
                  <a:pt x="5959691" y="1728783"/>
                </a:lnTo>
                <a:lnTo>
                  <a:pt x="5959692" y="3560169"/>
                </a:lnTo>
                <a:lnTo>
                  <a:pt x="635" y="3560169"/>
                </a:lnTo>
                <a:lnTo>
                  <a:pt x="0" y="3534810"/>
                </a:lnTo>
                <a:cubicBezTo>
                  <a:pt x="2402" y="3407978"/>
                  <a:pt x="21463" y="3278501"/>
                  <a:pt x="56896" y="3142342"/>
                </a:cubicBezTo>
                <a:cubicBezTo>
                  <a:pt x="155720" y="2762537"/>
                  <a:pt x="374193" y="2359525"/>
                  <a:pt x="605568" y="1932853"/>
                </a:cubicBezTo>
                <a:cubicBezTo>
                  <a:pt x="648282" y="1854194"/>
                  <a:pt x="692359" y="1772817"/>
                  <a:pt x="736162" y="1690788"/>
                </a:cubicBezTo>
                <a:cubicBezTo>
                  <a:pt x="1128289" y="956620"/>
                  <a:pt x="1429537" y="456850"/>
                  <a:pt x="2021319" y="209863"/>
                </a:cubicBezTo>
                <a:cubicBezTo>
                  <a:pt x="2359453" y="68739"/>
                  <a:pt x="2683541" y="-1956"/>
                  <a:pt x="3008109" y="4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39" name="Freeform: Shape 144">
            <a:extLst>
              <a:ext uri="{FF2B5EF4-FFF2-40B4-BE49-F238E27FC236}">
                <a16:creationId xmlns:a16="http://schemas.microsoft.com/office/drawing/2014/main" id="{6B357D90-5835-41AD-A093-F73220E272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493" y="3105611"/>
            <a:ext cx="6141507" cy="3752389"/>
          </a:xfrm>
          <a:custGeom>
            <a:avLst/>
            <a:gdLst>
              <a:gd name="connsiteX0" fmla="*/ 3215595 w 6141507"/>
              <a:gd name="connsiteY0" fmla="*/ 37 h 3752389"/>
              <a:gd name="connsiteX1" fmla="*/ 5025810 w 6141507"/>
              <a:gd name="connsiteY1" fmla="*/ 667544 h 3752389"/>
              <a:gd name="connsiteX2" fmla="*/ 5418068 w 6141507"/>
              <a:gd name="connsiteY2" fmla="*/ 923043 h 3752389"/>
              <a:gd name="connsiteX3" fmla="*/ 6130109 w 6141507"/>
              <a:gd name="connsiteY3" fmla="*/ 1458777 h 3752389"/>
              <a:gd name="connsiteX4" fmla="*/ 6141506 w 6141507"/>
              <a:gd name="connsiteY4" fmla="*/ 1473047 h 3752389"/>
              <a:gd name="connsiteX5" fmla="*/ 6141507 w 6141507"/>
              <a:gd name="connsiteY5" fmla="*/ 3752389 h 3752389"/>
              <a:gd name="connsiteX6" fmla="*/ 0 w 6141507"/>
              <a:gd name="connsiteY6" fmla="*/ 3752389 h 3752389"/>
              <a:gd name="connsiteX7" fmla="*/ 7127 w 6141507"/>
              <a:gd name="connsiteY7" fmla="*/ 3638865 h 3752389"/>
              <a:gd name="connsiteX8" fmla="*/ 59603 w 6141507"/>
              <a:gd name="connsiteY8" fmla="*/ 3356358 h 3752389"/>
              <a:gd name="connsiteX9" fmla="*/ 646726 w 6141507"/>
              <a:gd name="connsiteY9" fmla="*/ 2064848 h 3752389"/>
              <a:gd name="connsiteX10" fmla="*/ 786444 w 6141507"/>
              <a:gd name="connsiteY10" fmla="*/ 1806355 h 3752389"/>
              <a:gd name="connsiteX11" fmla="*/ 2160845 w 6141507"/>
              <a:gd name="connsiteY11" fmla="*/ 224629 h 3752389"/>
              <a:gd name="connsiteX12" fmla="*/ 3215595 w 6141507"/>
              <a:gd name="connsiteY12" fmla="*/ 37 h 375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507" h="3752389">
                <a:moveTo>
                  <a:pt x="3215595" y="37"/>
                </a:moveTo>
                <a:cubicBezTo>
                  <a:pt x="3793727" y="3265"/>
                  <a:pt x="4373168" y="222053"/>
                  <a:pt x="5025810" y="667544"/>
                </a:cubicBezTo>
                <a:cubicBezTo>
                  <a:pt x="5162471" y="760846"/>
                  <a:pt x="5292423" y="843339"/>
                  <a:pt x="5418068" y="923043"/>
                </a:cubicBezTo>
                <a:cubicBezTo>
                  <a:pt x="5743584" y="1129628"/>
                  <a:pt x="5966418" y="1276344"/>
                  <a:pt x="6130109" y="1458777"/>
                </a:cubicBezTo>
                <a:lnTo>
                  <a:pt x="6141506" y="1473047"/>
                </a:lnTo>
                <a:lnTo>
                  <a:pt x="6141507" y="3752389"/>
                </a:lnTo>
                <a:lnTo>
                  <a:pt x="0" y="3752389"/>
                </a:lnTo>
                <a:lnTo>
                  <a:pt x="7127" y="3638865"/>
                </a:lnTo>
                <a:cubicBezTo>
                  <a:pt x="16780" y="3547020"/>
                  <a:pt x="34303" y="3453276"/>
                  <a:pt x="59603" y="3356358"/>
                </a:cubicBezTo>
                <a:cubicBezTo>
                  <a:pt x="165452" y="2950843"/>
                  <a:pt x="399187" y="2520480"/>
                  <a:pt x="646726" y="2064848"/>
                </a:cubicBezTo>
                <a:cubicBezTo>
                  <a:pt x="692424" y="1980851"/>
                  <a:pt x="739580" y="1893951"/>
                  <a:pt x="786444" y="1806355"/>
                </a:cubicBezTo>
                <a:cubicBezTo>
                  <a:pt x="1205972" y="1022363"/>
                  <a:pt x="1528233" y="488656"/>
                  <a:pt x="2160845" y="224629"/>
                </a:cubicBezTo>
                <a:cubicBezTo>
                  <a:pt x="2522310" y="73767"/>
                  <a:pt x="2868717" y="-1899"/>
                  <a:pt x="3215595" y="37"/>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40" name="Freeform: Shape 146">
            <a:extLst>
              <a:ext uri="{FF2B5EF4-FFF2-40B4-BE49-F238E27FC236}">
                <a16:creationId xmlns:a16="http://schemas.microsoft.com/office/drawing/2014/main" id="{E188EC29-E620-4E9C-9ABB-0CD603CCF1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814" y="3406834"/>
            <a:ext cx="5724034" cy="3451167"/>
          </a:xfrm>
          <a:custGeom>
            <a:avLst/>
            <a:gdLst>
              <a:gd name="connsiteX0" fmla="*/ 2808622 w 5724034"/>
              <a:gd name="connsiteY0" fmla="*/ 207 h 3451167"/>
              <a:gd name="connsiteX1" fmla="*/ 4400004 w 5724034"/>
              <a:gd name="connsiteY1" fmla="*/ 607462 h 3451167"/>
              <a:gd name="connsiteX2" fmla="*/ 4745277 w 5724034"/>
              <a:gd name="connsiteY2" fmla="*/ 837612 h 3451167"/>
              <a:gd name="connsiteX3" fmla="*/ 5584627 w 5724034"/>
              <a:gd name="connsiteY3" fmla="*/ 1665805 h 3451167"/>
              <a:gd name="connsiteX4" fmla="*/ 5682689 w 5724034"/>
              <a:gd name="connsiteY4" fmla="*/ 1947596 h 3451167"/>
              <a:gd name="connsiteX5" fmla="*/ 5724034 w 5724034"/>
              <a:gd name="connsiteY5" fmla="*/ 2133764 h 3451167"/>
              <a:gd name="connsiteX6" fmla="*/ 5724034 w 5724034"/>
              <a:gd name="connsiteY6" fmla="*/ 3254784 h 3451167"/>
              <a:gd name="connsiteX7" fmla="*/ 5682668 w 5724034"/>
              <a:gd name="connsiteY7" fmla="*/ 3451167 h 3451167"/>
              <a:gd name="connsiteX8" fmla="*/ 3398 w 5724034"/>
              <a:gd name="connsiteY8" fmla="*/ 3451167 h 3451167"/>
              <a:gd name="connsiteX9" fmla="*/ 0 w 5724034"/>
              <a:gd name="connsiteY9" fmla="*/ 3332475 h 3451167"/>
              <a:gd name="connsiteX10" fmla="*/ 51930 w 5724034"/>
              <a:gd name="connsiteY10" fmla="*/ 2960389 h 3451167"/>
              <a:gd name="connsiteX11" fmla="*/ 562146 w 5724034"/>
              <a:gd name="connsiteY11" fmla="*/ 1816544 h 3451167"/>
              <a:gd name="connsiteX12" fmla="*/ 683754 w 5724034"/>
              <a:gd name="connsiteY12" fmla="*/ 1587775 h 3451167"/>
              <a:gd name="connsiteX13" fmla="*/ 1883792 w 5724034"/>
              <a:gd name="connsiteY13" fmla="*/ 191878 h 3451167"/>
              <a:gd name="connsiteX14" fmla="*/ 2808622 w 5724034"/>
              <a:gd name="connsiteY14" fmla="*/ 207 h 345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24034" h="3451167">
                <a:moveTo>
                  <a:pt x="2808622" y="207"/>
                </a:moveTo>
                <a:cubicBezTo>
                  <a:pt x="3316039" y="7471"/>
                  <a:pt x="3825452" y="206405"/>
                  <a:pt x="4400004" y="607462"/>
                </a:cubicBezTo>
                <a:cubicBezTo>
                  <a:pt x="4520314" y="691458"/>
                  <a:pt x="4634691" y="765791"/>
                  <a:pt x="4745277" y="837612"/>
                </a:cubicBezTo>
                <a:cubicBezTo>
                  <a:pt x="5203686" y="1135457"/>
                  <a:pt x="5430786" y="1295036"/>
                  <a:pt x="5584627" y="1665805"/>
                </a:cubicBezTo>
                <a:cubicBezTo>
                  <a:pt x="5622816" y="1757843"/>
                  <a:pt x="5655511" y="1851832"/>
                  <a:pt x="5682689" y="1947596"/>
                </a:cubicBezTo>
                <a:lnTo>
                  <a:pt x="5724034" y="2133764"/>
                </a:lnTo>
                <a:lnTo>
                  <a:pt x="5724034" y="3254784"/>
                </a:lnTo>
                <a:lnTo>
                  <a:pt x="5682668" y="3451167"/>
                </a:lnTo>
                <a:lnTo>
                  <a:pt x="3398" y="3451167"/>
                </a:lnTo>
                <a:lnTo>
                  <a:pt x="0" y="3332475"/>
                </a:lnTo>
                <a:cubicBezTo>
                  <a:pt x="1789" y="3212109"/>
                  <a:pt x="19193" y="3089357"/>
                  <a:pt x="51930" y="2960389"/>
                </a:cubicBezTo>
                <a:cubicBezTo>
                  <a:pt x="143234" y="2600640"/>
                  <a:pt x="346682" y="2219774"/>
                  <a:pt x="562146" y="1816544"/>
                </a:cubicBezTo>
                <a:cubicBezTo>
                  <a:pt x="601922" y="1742209"/>
                  <a:pt x="642967" y="1665303"/>
                  <a:pt x="683754" y="1587775"/>
                </a:cubicBezTo>
                <a:cubicBezTo>
                  <a:pt x="1048876" y="893902"/>
                  <a:pt x="1329611" y="421821"/>
                  <a:pt x="1883792" y="191878"/>
                </a:cubicBezTo>
                <a:cubicBezTo>
                  <a:pt x="2200442" y="60492"/>
                  <a:pt x="2504173" y="-4151"/>
                  <a:pt x="2808622" y="20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61" name="Picture 60" descr="Person working with laptop and notepad">
            <a:extLst>
              <a:ext uri="{FF2B5EF4-FFF2-40B4-BE49-F238E27FC236}">
                <a16:creationId xmlns:a16="http://schemas.microsoft.com/office/drawing/2014/main" id="{EECBAA13-3CE5-9047-AF63-54D8CC4EA9B5}"/>
              </a:ext>
            </a:extLst>
          </p:cNvPr>
          <p:cNvPicPr>
            <a:picLocks noChangeAspect="1"/>
          </p:cNvPicPr>
          <p:nvPr/>
        </p:nvPicPr>
        <p:blipFill rotWithShape="1">
          <a:blip r:embed="rId4"/>
          <a:srcRect r="-1" b="7502"/>
          <a:stretch/>
        </p:blipFill>
        <p:spPr>
          <a:xfrm>
            <a:off x="6737200" y="3656546"/>
            <a:ext cx="5185262" cy="3201454"/>
          </a:xfrm>
          <a:custGeom>
            <a:avLst/>
            <a:gdLst/>
            <a:ahLst/>
            <a:cxnLst/>
            <a:rect l="l" t="t" r="r" b="b"/>
            <a:pathLst>
              <a:path w="5185262" h="3201454">
                <a:moveTo>
                  <a:pt x="2395657" y="533"/>
                </a:moveTo>
                <a:cubicBezTo>
                  <a:pt x="2853132" y="-10568"/>
                  <a:pt x="3320085" y="151875"/>
                  <a:pt x="3853824" y="495130"/>
                </a:cubicBezTo>
                <a:cubicBezTo>
                  <a:pt x="3965587" y="567021"/>
                  <a:pt x="4071620" y="630367"/>
                  <a:pt x="4174137" y="691568"/>
                </a:cubicBezTo>
                <a:cubicBezTo>
                  <a:pt x="4599096" y="945381"/>
                  <a:pt x="4810106" y="1082014"/>
                  <a:pt x="4963571" y="1412493"/>
                </a:cubicBezTo>
                <a:cubicBezTo>
                  <a:pt x="5115952" y="1740640"/>
                  <a:pt x="5190392" y="2100122"/>
                  <a:pt x="5184988" y="2480884"/>
                </a:cubicBezTo>
                <a:cubicBezTo>
                  <a:pt x="5182321" y="2667133"/>
                  <a:pt x="5160907" y="2854257"/>
                  <a:pt x="5121020" y="3040915"/>
                </a:cubicBezTo>
                <a:lnTo>
                  <a:pt x="5078712" y="3201454"/>
                </a:lnTo>
                <a:lnTo>
                  <a:pt x="5755" y="3201454"/>
                </a:lnTo>
                <a:lnTo>
                  <a:pt x="0" y="3006621"/>
                </a:lnTo>
                <a:cubicBezTo>
                  <a:pt x="4041" y="2932436"/>
                  <a:pt x="14231" y="2856537"/>
                  <a:pt x="30450" y="2777898"/>
                </a:cubicBezTo>
                <a:cubicBezTo>
                  <a:pt x="98304" y="2448859"/>
                  <a:pt x="266355" y="2096783"/>
                  <a:pt x="444335" y="1724033"/>
                </a:cubicBezTo>
                <a:cubicBezTo>
                  <a:pt x="477196" y="1655314"/>
                  <a:pt x="511097" y="1584223"/>
                  <a:pt x="544740" y="1512578"/>
                </a:cubicBezTo>
                <a:cubicBezTo>
                  <a:pt x="845919" y="871350"/>
                  <a:pt x="1079952" y="433962"/>
                  <a:pt x="1570060" y="206371"/>
                </a:cubicBezTo>
                <a:cubicBezTo>
                  <a:pt x="1850099" y="76329"/>
                  <a:pt x="2121172" y="7193"/>
                  <a:pt x="2395657" y="533"/>
                </a:cubicBezTo>
                <a:close/>
              </a:path>
            </a:pathLst>
          </a:custGeom>
        </p:spPr>
      </p:pic>
      <p:sp>
        <p:nvSpPr>
          <p:cNvPr id="92" name="Rectangle 91">
            <a:extLst>
              <a:ext uri="{FF2B5EF4-FFF2-40B4-BE49-F238E27FC236}">
                <a16:creationId xmlns:a16="http://schemas.microsoft.com/office/drawing/2014/main" id="{672858E1-C354-7C44-BCAF-AA6001422520}"/>
              </a:ext>
            </a:extLst>
          </p:cNvPr>
          <p:cNvSpPr/>
          <p:nvPr/>
        </p:nvSpPr>
        <p:spPr>
          <a:xfrm>
            <a:off x="-126921" y="767010"/>
            <a:ext cx="7678054" cy="5170646"/>
          </a:xfrm>
          <a:prstGeom prst="rect">
            <a:avLst/>
          </a:prstGeom>
          <a:noFill/>
          <a:ln>
            <a:noFill/>
          </a:ln>
        </p:spPr>
        <p:txBody>
          <a:bodyPr wrap="square" lIns="91440" tIns="45720" rIns="91440" bIns="45720">
            <a:spAutoFit/>
          </a:bodyPr>
          <a:lstStyle/>
          <a:p>
            <a:pPr algn="ctr"/>
            <a:r>
              <a:rPr lang="en-US" sz="6600" b="1" cap="none" spc="0" dirty="0">
                <a:ln w="13462">
                  <a:solidFill>
                    <a:schemeClr val="bg1"/>
                  </a:solidFill>
                  <a:prstDash val="solid"/>
                </a:ln>
                <a:solidFill>
                  <a:srgbClr val="0070C0"/>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Finding and Obtaining a Job</a:t>
            </a:r>
          </a:p>
          <a:p>
            <a:pPr algn="ctr"/>
            <a:endParaRPr lang="en-US" sz="6600" b="1" cap="none" spc="0" dirty="0">
              <a:ln w="13462">
                <a:solidFill>
                  <a:schemeClr val="bg1"/>
                </a:solidFill>
                <a:prstDash val="solid"/>
              </a:ln>
              <a:solidFill>
                <a:srgbClr val="0070C0"/>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a:p>
            <a:pPr algn="ctr"/>
            <a:r>
              <a:rPr lang="en-US" sz="6600" b="1" dirty="0">
                <a:ln w="13462">
                  <a:solidFill>
                    <a:schemeClr val="bg1"/>
                  </a:solidFill>
                  <a:prstDash val="solid"/>
                </a:ln>
                <a:solidFill>
                  <a:srgbClr val="0070C0"/>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-Advice from a Recruiter</a:t>
            </a:r>
            <a:endParaRPr lang="en-US" sz="6600" b="1" cap="none" spc="0" dirty="0">
              <a:ln w="13462">
                <a:solidFill>
                  <a:schemeClr val="bg1"/>
                </a:solidFill>
                <a:prstDash val="solid"/>
              </a:ln>
              <a:solidFill>
                <a:srgbClr val="0070C0"/>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66748850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BC0385E9-02B2-4941-889A-EAD43F5BB0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36139" y="0"/>
            <a:ext cx="5455860" cy="6858000"/>
          </a:xfrm>
          <a:custGeom>
            <a:avLst/>
            <a:gdLst>
              <a:gd name="connsiteX0" fmla="*/ 3832837 w 5455860"/>
              <a:gd name="connsiteY0" fmla="*/ 0 h 6858000"/>
              <a:gd name="connsiteX1" fmla="*/ 2739604 w 5455860"/>
              <a:gd name="connsiteY1" fmla="*/ 0 h 6858000"/>
              <a:gd name="connsiteX2" fmla="*/ 1959438 w 5455860"/>
              <a:gd name="connsiteY2" fmla="*/ 0 h 6858000"/>
              <a:gd name="connsiteX3" fmla="*/ 1895061 w 5455860"/>
              <a:gd name="connsiteY3" fmla="*/ 0 h 6858000"/>
              <a:gd name="connsiteX4" fmla="*/ 249909 w 5455860"/>
              <a:gd name="connsiteY4" fmla="*/ 0 h 6858000"/>
              <a:gd name="connsiteX5" fmla="*/ 0 w 5455860"/>
              <a:gd name="connsiteY5" fmla="*/ 0 h 6858000"/>
              <a:gd name="connsiteX6" fmla="*/ 0 w 5455860"/>
              <a:gd name="connsiteY6" fmla="*/ 6858000 h 6858000"/>
              <a:gd name="connsiteX7" fmla="*/ 249909 w 5455860"/>
              <a:gd name="connsiteY7" fmla="*/ 6858000 h 6858000"/>
              <a:gd name="connsiteX8" fmla="*/ 1895061 w 5455860"/>
              <a:gd name="connsiteY8" fmla="*/ 6858000 h 6858000"/>
              <a:gd name="connsiteX9" fmla="*/ 1959438 w 5455860"/>
              <a:gd name="connsiteY9" fmla="*/ 6858000 h 6858000"/>
              <a:gd name="connsiteX10" fmla="*/ 2739604 w 5455860"/>
              <a:gd name="connsiteY10" fmla="*/ 6858000 h 6858000"/>
              <a:gd name="connsiteX11" fmla="*/ 2953106 w 5455860"/>
              <a:gd name="connsiteY11" fmla="*/ 6858000 h 6858000"/>
              <a:gd name="connsiteX12" fmla="*/ 3064862 w 5455860"/>
              <a:gd name="connsiteY12" fmla="*/ 6780599 h 6858000"/>
              <a:gd name="connsiteX13" fmla="*/ 3581510 w 5455860"/>
              <a:gd name="connsiteY13" fmla="*/ 6374814 h 6858000"/>
              <a:gd name="connsiteX14" fmla="*/ 5455860 w 5455860"/>
              <a:gd name="connsiteY14" fmla="*/ 3621656 h 6858000"/>
              <a:gd name="connsiteX15" fmla="*/ 3854961 w 5455860"/>
              <a:gd name="connsiteY15"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55860" h="6858000">
                <a:moveTo>
                  <a:pt x="3832837" y="0"/>
                </a:moveTo>
                <a:lnTo>
                  <a:pt x="2739604" y="0"/>
                </a:lnTo>
                <a:lnTo>
                  <a:pt x="1959438" y="0"/>
                </a:lnTo>
                <a:lnTo>
                  <a:pt x="1895061" y="0"/>
                </a:lnTo>
                <a:lnTo>
                  <a:pt x="249909" y="0"/>
                </a:lnTo>
                <a:lnTo>
                  <a:pt x="0" y="0"/>
                </a:lnTo>
                <a:lnTo>
                  <a:pt x="0" y="6858000"/>
                </a:lnTo>
                <a:lnTo>
                  <a:pt x="249909" y="6858000"/>
                </a:lnTo>
                <a:lnTo>
                  <a:pt x="1895061" y="6858000"/>
                </a:lnTo>
                <a:lnTo>
                  <a:pt x="1959438" y="6858000"/>
                </a:lnTo>
                <a:lnTo>
                  <a:pt x="2739604" y="6858000"/>
                </a:lnTo>
                <a:lnTo>
                  <a:pt x="2953106" y="6858000"/>
                </a:lnTo>
                <a:lnTo>
                  <a:pt x="3064862" y="6780599"/>
                </a:lnTo>
                <a:cubicBezTo>
                  <a:pt x="3238680" y="6653108"/>
                  <a:pt x="3409307" y="6515397"/>
                  <a:pt x="3581510" y="6374814"/>
                </a:cubicBezTo>
                <a:cubicBezTo>
                  <a:pt x="4527135" y="5602839"/>
                  <a:pt x="5455860" y="4969131"/>
                  <a:pt x="5455860" y="3621656"/>
                </a:cubicBezTo>
                <a:cubicBezTo>
                  <a:pt x="5455860" y="2093192"/>
                  <a:pt x="4882124" y="754641"/>
                  <a:pt x="3854961" y="14997"/>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25586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id="{55C54A75-E44A-4147-B9D0-FF46CFD31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69160"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D3F9E57D-A16C-424B-A5C6-2FF9D7CE2E2B}"/>
              </a:ext>
            </a:extLst>
          </p:cNvPr>
          <p:cNvSpPr>
            <a:spLocks noGrp="1"/>
          </p:cNvSpPr>
          <p:nvPr>
            <p:ph type="title"/>
          </p:nvPr>
        </p:nvSpPr>
        <p:spPr>
          <a:xfrm>
            <a:off x="7576410" y="1484629"/>
            <a:ext cx="4148511" cy="1944371"/>
          </a:xfrm>
        </p:spPr>
        <p:txBody>
          <a:bodyPr anchor="b">
            <a:normAutofit/>
          </a:bodyPr>
          <a:lstStyle/>
          <a:p>
            <a:r>
              <a:rPr lang="en-CA" dirty="0">
                <a:solidFill>
                  <a:srgbClr val="0070C0"/>
                </a:solidFill>
              </a:rPr>
              <a:t>Drafting Your Resume </a:t>
            </a:r>
            <a:endParaRPr lang="en-US" dirty="0">
              <a:solidFill>
                <a:srgbClr val="0070C0"/>
              </a:solidFill>
            </a:endParaRPr>
          </a:p>
        </p:txBody>
      </p:sp>
      <p:sp>
        <p:nvSpPr>
          <p:cNvPr id="3" name="Content Placeholder 2">
            <a:extLst>
              <a:ext uri="{FF2B5EF4-FFF2-40B4-BE49-F238E27FC236}">
                <a16:creationId xmlns:a16="http://schemas.microsoft.com/office/drawing/2014/main" id="{1598F5A5-F5A4-EC44-8660-D8C799D19315}"/>
              </a:ext>
            </a:extLst>
          </p:cNvPr>
          <p:cNvSpPr>
            <a:spLocks noGrp="1"/>
          </p:cNvSpPr>
          <p:nvPr>
            <p:ph idx="1"/>
          </p:nvPr>
        </p:nvSpPr>
        <p:spPr>
          <a:xfrm>
            <a:off x="7606150" y="3543300"/>
            <a:ext cx="4023361" cy="3129904"/>
          </a:xfrm>
        </p:spPr>
        <p:txBody>
          <a:bodyPr>
            <a:normAutofit/>
          </a:bodyPr>
          <a:lstStyle/>
          <a:p>
            <a:pPr marL="285750" lvl="1" indent="-285750">
              <a:lnSpc>
                <a:spcPct val="130000"/>
              </a:lnSpc>
              <a:buFont typeface="Arial" panose="020B0604020202020204" pitchFamily="34" charset="0"/>
              <a:buChar char="•"/>
            </a:pPr>
            <a:r>
              <a:rPr lang="en-CA" sz="1400" dirty="0"/>
              <a:t>Use colors and graphic design</a:t>
            </a:r>
          </a:p>
          <a:p>
            <a:pPr marL="285750" lvl="1" indent="-285750">
              <a:lnSpc>
                <a:spcPct val="130000"/>
              </a:lnSpc>
              <a:buFont typeface="Arial" panose="020B0604020202020204" pitchFamily="34" charset="0"/>
              <a:buChar char="•"/>
            </a:pPr>
            <a:r>
              <a:rPr lang="en-CA" sz="1400" dirty="0"/>
              <a:t>Use logos of the companies you have worked for</a:t>
            </a:r>
          </a:p>
          <a:p>
            <a:pPr marL="285750" indent="-285750">
              <a:lnSpc>
                <a:spcPct val="130000"/>
              </a:lnSpc>
              <a:buFont typeface="Arial" panose="020B0604020202020204" pitchFamily="34" charset="0"/>
              <a:buChar char="•"/>
            </a:pPr>
            <a:endParaRPr lang="en-US" sz="1100" dirty="0"/>
          </a:p>
        </p:txBody>
      </p:sp>
      <p:pic>
        <p:nvPicPr>
          <p:cNvPr id="7" name="Picture 6" descr="Text&#10;&#10;Description automatically generated">
            <a:extLst>
              <a:ext uri="{FF2B5EF4-FFF2-40B4-BE49-F238E27FC236}">
                <a16:creationId xmlns:a16="http://schemas.microsoft.com/office/drawing/2014/main" id="{867973EF-9EDA-4FFA-90F7-1405A14A1163}"/>
              </a:ext>
            </a:extLst>
          </p:cNvPr>
          <p:cNvPicPr>
            <a:picLocks noChangeAspect="1"/>
          </p:cNvPicPr>
          <p:nvPr/>
        </p:nvPicPr>
        <p:blipFill>
          <a:blip r:embed="rId3"/>
          <a:stretch>
            <a:fillRect/>
          </a:stretch>
        </p:blipFill>
        <p:spPr>
          <a:xfrm>
            <a:off x="417264" y="1718202"/>
            <a:ext cx="2911538" cy="3779159"/>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58DB23BE-6F8C-4F30-98CE-EB67D0D34BC3}"/>
              </a:ext>
            </a:extLst>
          </p:cNvPr>
          <p:cNvPicPr>
            <a:picLocks noChangeAspect="1"/>
          </p:cNvPicPr>
          <p:nvPr/>
        </p:nvPicPr>
        <p:blipFill>
          <a:blip r:embed="rId4"/>
          <a:stretch>
            <a:fillRect/>
          </a:stretch>
        </p:blipFill>
        <p:spPr>
          <a:xfrm>
            <a:off x="3798662" y="1718201"/>
            <a:ext cx="2937476" cy="3779159"/>
          </a:xfrm>
          <a:prstGeom prst="rect">
            <a:avLst/>
          </a:prstGeom>
        </p:spPr>
      </p:pic>
    </p:spTree>
    <p:extLst>
      <p:ext uri="{BB962C8B-B14F-4D97-AF65-F5344CB8AC3E}">
        <p14:creationId xmlns:p14="http://schemas.microsoft.com/office/powerpoint/2010/main" val="299814194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595347A7-BF4C-BC41-A63F-18E8C560C95D}"/>
              </a:ext>
            </a:extLst>
          </p:cNvPr>
          <p:cNvSpPr>
            <a:spLocks noGrp="1"/>
          </p:cNvSpPr>
          <p:nvPr>
            <p:ph type="title"/>
          </p:nvPr>
        </p:nvSpPr>
        <p:spPr>
          <a:xfrm>
            <a:off x="6194737" y="442913"/>
            <a:ext cx="5197655" cy="1639888"/>
          </a:xfrm>
        </p:spPr>
        <p:txBody>
          <a:bodyPr anchor="b">
            <a:normAutofit/>
          </a:bodyPr>
          <a:lstStyle/>
          <a:p>
            <a:pPr>
              <a:lnSpc>
                <a:spcPct val="120000"/>
              </a:lnSpc>
            </a:pPr>
            <a:r>
              <a:rPr lang="en-CA" sz="2500" dirty="0">
                <a:solidFill>
                  <a:srgbClr val="0070C0"/>
                </a:solidFill>
              </a:rPr>
              <a:t>Tailor your resume to the job posting you are applying for </a:t>
            </a:r>
            <a:endParaRPr lang="en-US" sz="2500" dirty="0">
              <a:solidFill>
                <a:srgbClr val="0070C0"/>
              </a:solidFill>
            </a:endParaRPr>
          </a:p>
        </p:txBody>
      </p:sp>
      <p:grpSp>
        <p:nvGrpSpPr>
          <p:cNvPr id="26" name="Group 25">
            <a:extLst>
              <a:ext uri="{FF2B5EF4-FFF2-40B4-BE49-F238E27FC236}">
                <a16:creationId xmlns:a16="http://schemas.microsoft.com/office/drawing/2014/main" id="{57E5BCCD-DB23-4AD8-B850-9154AAE91E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5566001" cy="6858000"/>
            <a:chOff x="6505773" y="0"/>
            <a:chExt cx="5566001" cy="6858000"/>
          </a:xfrm>
        </p:grpSpPr>
        <p:sp>
          <p:nvSpPr>
            <p:cNvPr id="27" name="Freeform: Shape 26">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6865823"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650577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9" name="Freeform: Shape 28">
              <a:extLst>
                <a:ext uri="{FF2B5EF4-FFF2-40B4-BE49-F238E27FC236}">
                  <a16:creationId xmlns:a16="http://schemas.microsoft.com/office/drawing/2014/main" id="{55C54A75-E44A-4147-B9D0-FF46CFD31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6719069"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3" name="Content Placeholder 2">
            <a:extLst>
              <a:ext uri="{FF2B5EF4-FFF2-40B4-BE49-F238E27FC236}">
                <a16:creationId xmlns:a16="http://schemas.microsoft.com/office/drawing/2014/main" id="{8A577501-B67B-6145-A01C-B605924F6652}"/>
              </a:ext>
            </a:extLst>
          </p:cNvPr>
          <p:cNvSpPr>
            <a:spLocks noGrp="1"/>
          </p:cNvSpPr>
          <p:nvPr>
            <p:ph idx="1"/>
          </p:nvPr>
        </p:nvSpPr>
        <p:spPr>
          <a:xfrm>
            <a:off x="6194736" y="2259781"/>
            <a:ext cx="5197655" cy="3651250"/>
          </a:xfrm>
        </p:spPr>
        <p:txBody>
          <a:bodyPr>
            <a:normAutofit/>
          </a:bodyPr>
          <a:lstStyle/>
          <a:p>
            <a:pPr marL="285750" indent="-285750">
              <a:buFont typeface="Courier New" panose="02070309020205020404" pitchFamily="49" charset="0"/>
              <a:buChar char="o"/>
            </a:pPr>
            <a:r>
              <a:rPr lang="en-CA" dirty="0"/>
              <a:t>Look at the job posting and what the employer is looking for</a:t>
            </a:r>
          </a:p>
          <a:p>
            <a:pPr marL="285750" indent="-285750">
              <a:buFont typeface="Courier New" panose="02070309020205020404" pitchFamily="49" charset="0"/>
              <a:buChar char="o"/>
            </a:pPr>
            <a:r>
              <a:rPr lang="en-US" dirty="0"/>
              <a:t>Determine what they are paper-screening for </a:t>
            </a:r>
          </a:p>
          <a:p>
            <a:pPr marL="285750" indent="-285750">
              <a:buFont typeface="Courier New" panose="02070309020205020404" pitchFamily="49" charset="0"/>
              <a:buChar char="o"/>
            </a:pPr>
            <a:r>
              <a:rPr lang="en-US" dirty="0"/>
              <a:t>Ensure EECL is addressed in your resume, in your profile and in your experience with </a:t>
            </a:r>
            <a:r>
              <a:rPr lang="en-US" u="sng" dirty="0"/>
              <a:t>demonstrated experience </a:t>
            </a:r>
          </a:p>
        </p:txBody>
      </p:sp>
      <p:pic>
        <p:nvPicPr>
          <p:cNvPr id="10" name="Picture 9">
            <a:extLst>
              <a:ext uri="{FF2B5EF4-FFF2-40B4-BE49-F238E27FC236}">
                <a16:creationId xmlns:a16="http://schemas.microsoft.com/office/drawing/2014/main" id="{CF5914F3-701F-DF43-B019-5261B3E9A49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103" b="95769" l="3507" r="94680">
                        <a14:foregroundMark x1="36397" y1="14386" x2="36397" y2="14386"/>
                        <a14:foregroundMark x1="36759" y1="65867" x2="36759" y2="65867"/>
                        <a14:foregroundMark x1="36759" y1="92525" x2="36759" y2="92525"/>
                        <a14:foregroundMark x1="20677" y1="85896" x2="20677" y2="85896"/>
                        <a14:foregroundMark x1="19831" y1="60226" x2="19831" y2="60226"/>
                        <a14:foregroundMark x1="22491" y1="32863" x2="22491" y2="32863"/>
                        <a14:foregroundMark x1="17050" y1="7052" x2="17050" y2="7052"/>
                        <a14:foregroundMark x1="17050" y1="7052" x2="17050" y2="7052"/>
                        <a14:foregroundMark x1="17050" y1="7052" x2="17050" y2="7052"/>
                        <a14:foregroundMark x1="17050" y1="7052" x2="17050" y2="7052"/>
                        <a14:foregroundMark x1="15478" y1="13399" x2="15478" y2="13399"/>
                        <a14:foregroundMark x1="20073" y1="16361" x2="20073" y2="16361"/>
                        <a14:foregroundMark x1="20073" y1="16361" x2="20073" y2="16361"/>
                        <a14:foregroundMark x1="20073" y1="16361" x2="20073" y2="16361"/>
                        <a14:foregroundMark x1="20073" y1="16361" x2="20073" y2="4090"/>
                        <a14:foregroundMark x1="20073" y1="4090" x2="19589" y2="3667"/>
                        <a14:foregroundMark x1="19589" y1="31876" x2="19952" y2="42736"/>
                        <a14:foregroundMark x1="19952" y1="42736" x2="20073" y2="43018"/>
                        <a14:foregroundMark x1="19831" y1="56700" x2="20073" y2="69676"/>
                        <a14:foregroundMark x1="15961" y1="83075" x2="16324" y2="95769"/>
                        <a14:foregroundMark x1="8585" y1="91961" x2="8585" y2="84344"/>
                        <a14:foregroundMark x1="8343" y1="61495" x2="8343" y2="56700"/>
                        <a14:foregroundMark x1="9794" y1="56700" x2="24667" y2="57264"/>
                        <a14:foregroundMark x1="9794" y1="30324" x2="9794" y2="30324"/>
                        <a14:foregroundMark x1="9794" y1="30606" x2="9794" y2="30606"/>
                        <a14:foregroundMark x1="10036" y1="15092" x2="10036" y2="15092"/>
                        <a14:foregroundMark x1="8102" y1="13822" x2="8102" y2="13822"/>
                        <a14:foregroundMark x1="8102" y1="13822" x2="8102" y2="13822"/>
                        <a14:foregroundMark x1="8102" y1="10578" x2="8102" y2="10578"/>
                        <a14:foregroundMark x1="8948" y1="6488" x2="8948" y2="6488"/>
                        <a14:foregroundMark x1="9794" y1="6488" x2="9794" y2="6488"/>
                        <a14:foregroundMark x1="12455" y1="6488" x2="12455" y2="6488"/>
                        <a14:foregroundMark x1="12213" y1="64316" x2="12213" y2="64316"/>
                        <a14:foregroundMark x1="10883" y1="63611" x2="10883" y2="63611"/>
                        <a14:foregroundMark x1="10883" y1="62764" x2="10883" y2="62764"/>
                        <a14:foregroundMark x1="10520" y1="68124" x2="10520" y2="68124"/>
                        <a14:foregroundMark x1="21403" y1="68406" x2="21403" y2="68406"/>
                        <a14:foregroundMark x1="18138" y1="68406" x2="18138" y2="68406"/>
                        <a14:foregroundMark x1="37848" y1="36389" x2="37848" y2="36389"/>
                        <a14:foregroundMark x1="3144" y1="79549" x2="4837" y2="90550"/>
                        <a14:foregroundMark x1="4837" y1="90550" x2="13059" y2="96756"/>
                        <a14:foregroundMark x1="13059" y1="96756" x2="22249" y2="97038"/>
                        <a14:foregroundMark x1="22249" y1="97038" x2="23337" y2="84626"/>
                        <a14:foregroundMark x1="23337" y1="84626" x2="14994" y2="78984"/>
                        <a14:foregroundMark x1="14994" y1="78984" x2="4837" y2="78279"/>
                        <a14:foregroundMark x1="4837" y1="78279" x2="3507" y2="80254"/>
                        <a14:foregroundMark x1="40750" y1="65867" x2="40750" y2="65867"/>
                        <a14:foregroundMark x1="38573" y1="36671" x2="38573" y2="36671"/>
                        <a14:foregroundMark x1="38573" y1="36671" x2="29504" y2="37094"/>
                        <a14:foregroundMark x1="29504" y1="37094" x2="29021" y2="36671"/>
                        <a14:foregroundMark x1="39661" y1="10014" x2="32890" y2="10296"/>
                        <a14:foregroundMark x1="51995" y1="64034" x2="71584" y2="62059"/>
                        <a14:foregroundMark x1="71584" y1="62059" x2="90206" y2="64034"/>
                        <a14:foregroundMark x1="90206" y1="64034" x2="94680" y2="61777"/>
                        <a14:foregroundMark x1="81620" y1="37236" x2="51028" y2="37659"/>
                        <a14:foregroundMark x1="51028" y1="37659" x2="50302" y2="37236"/>
                        <a14:foregroundMark x1="50907" y1="13117" x2="74365" y2="13399"/>
                        <a14:foregroundMark x1="74365" y1="13399" x2="84039" y2="13117"/>
                        <a14:foregroundMark x1="84039" y1="13117" x2="88513" y2="13399"/>
                        <a14:foregroundMark x1="51995" y1="89422" x2="62999" y2="89704"/>
                        <a14:foregroundMark x1="62999" y1="89704" x2="72430" y2="89422"/>
                        <a14:foregroundMark x1="72430" y1="89422" x2="72914" y2="89140"/>
                        <a14:foregroundMark x1="35671" y1="88434" x2="35671" y2="88434"/>
                        <a14:foregroundMark x1="41596" y1="89704" x2="41596" y2="89704"/>
                        <a14:foregroundMark x1="38936" y1="87870" x2="38936" y2="87870"/>
                        <a14:foregroundMark x1="38936" y1="87870" x2="38936" y2="87870"/>
                        <a14:foregroundMark x1="38573" y1="87870" x2="38573" y2="87870"/>
                        <a14:foregroundMark x1="37243" y1="61777" x2="37243" y2="61777"/>
                        <a14:foregroundMark x1="37243" y1="61777" x2="26119" y2="61072"/>
                        <a14:foregroundMark x1="36397" y1="62059" x2="45466" y2="63470"/>
                        <a14:foregroundMark x1="45466" y1="63470" x2="45707" y2="63329"/>
                        <a14:foregroundMark x1="38331" y1="84908" x2="28295" y2="86178"/>
                        <a14:foregroundMark x1="28295" y1="86178" x2="27207" y2="86883"/>
                        <a14:foregroundMark x1="15236" y1="90973" x2="12455" y2="81805"/>
                        <a14:foregroundMark x1="16566" y1="62059" x2="15719" y2="59520"/>
                        <a14:foregroundMark x1="15961" y1="38928" x2="15236" y2="36671"/>
                        <a14:foregroundMark x1="14873" y1="15656" x2="15719" y2="10296"/>
                        <a14:foregroundMark x1="15719" y1="10014" x2="14389" y2="10860"/>
                        <a14:foregroundMark x1="13785" y1="14669" x2="14873" y2="19746"/>
                        <a14:foregroundMark x1="15478" y1="59238" x2="11366" y2="61777"/>
                        <a14:foregroundMark x1="15478" y1="40480" x2="13785" y2="35684"/>
                        <a14:foregroundMark x1="13785" y1="35402" x2="13785" y2="35402"/>
                        <a14:foregroundMark x1="13059" y1="35402" x2="13059" y2="35402"/>
                        <a14:foregroundMark x1="11608" y1="33427" x2="11608" y2="33427"/>
                        <a14:foregroundMark x1="13059" y1="16643" x2="13059" y2="16643"/>
                        <a14:foregroundMark x1="11971" y1="13399" x2="11971" y2="13399"/>
                        <a14:foregroundMark x1="11971" y1="10860" x2="11971" y2="10860"/>
                        <a14:foregroundMark x1="14148" y1="11283" x2="14148" y2="11283"/>
                        <a14:foregroundMark x1="14389" y1="11566" x2="13543" y2="11848"/>
                        <a14:foregroundMark x1="15236" y1="13399" x2="12696" y2="15656"/>
                        <a14:foregroundMark x1="13785" y1="88717" x2="13785" y2="88717"/>
                        <a14:foregroundMark x1="13543" y1="88434" x2="13543" y2="88434"/>
                        <a14:foregroundMark x1="11971" y1="89140" x2="11971" y2="89140"/>
                        <a14:foregroundMark x1="11971" y1="89140" x2="11971" y2="89140"/>
                        <a14:foregroundMark x1="11971" y1="89422" x2="11971" y2="86178"/>
                        <a14:foregroundMark x1="18501" y1="90409" x2="8585" y2="90973"/>
                        <a14:foregroundMark x1="8585" y1="90973" x2="13543" y2="84626"/>
                      </a14:backgroundRemoval>
                    </a14:imgEffect>
                  </a14:imgLayer>
                </a14:imgProps>
              </a:ext>
            </a:extLst>
          </a:blip>
          <a:stretch>
            <a:fillRect/>
          </a:stretch>
        </p:blipFill>
        <p:spPr>
          <a:xfrm>
            <a:off x="67499" y="1181100"/>
            <a:ext cx="5245100" cy="4495800"/>
          </a:xfrm>
          <a:prstGeom prst="rect">
            <a:avLst/>
          </a:prstGeom>
        </p:spPr>
      </p:pic>
    </p:spTree>
    <p:extLst>
      <p:ext uri="{BB962C8B-B14F-4D97-AF65-F5344CB8AC3E}">
        <p14:creationId xmlns:p14="http://schemas.microsoft.com/office/powerpoint/2010/main" val="11959872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6" presetClass="emph" presetSubtype="0" fill="hold" nodeType="afterEffect">
                                  <p:stCondLst>
                                    <p:cond delay="0"/>
                                  </p:stCondLst>
                                  <p:childTnLst>
                                    <p:animEffect transition="out" filter="fade">
                                      <p:cBhvr>
                                        <p:cTn id="22" dur="1000" tmFilter="0, 0; .2, .5; .8, .5; 1, 0"/>
                                        <p:tgtEl>
                                          <p:spTgt spid="10"/>
                                        </p:tgtEl>
                                      </p:cBhvr>
                                    </p:animEffect>
                                    <p:animScale>
                                      <p:cBhvr>
                                        <p:cTn id="23" dur="50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6" name="Rectangle 30">
            <a:extLst>
              <a:ext uri="{FF2B5EF4-FFF2-40B4-BE49-F238E27FC236}">
                <a16:creationId xmlns:a16="http://schemas.microsoft.com/office/drawing/2014/main" id="{F3E416D2-D994-4F7A-8F62-B28B11BE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Picture 3" descr="Two business people communicating">
            <a:extLst>
              <a:ext uri="{FF2B5EF4-FFF2-40B4-BE49-F238E27FC236}">
                <a16:creationId xmlns:a16="http://schemas.microsoft.com/office/drawing/2014/main" id="{D7F0EA1F-378A-3244-B008-1AC025EBCC55}"/>
              </a:ext>
            </a:extLst>
          </p:cNvPr>
          <p:cNvPicPr>
            <a:picLocks noChangeAspect="1"/>
          </p:cNvPicPr>
          <p:nvPr/>
        </p:nvPicPr>
        <p:blipFill rotWithShape="1">
          <a:blip r:embed="rId2"/>
          <a:srcRect t="1" r="-1" b="15708"/>
          <a:stretch/>
        </p:blipFill>
        <p:spPr>
          <a:xfrm>
            <a:off x="1524" y="10"/>
            <a:ext cx="12188952" cy="6857990"/>
          </a:xfrm>
          <a:prstGeom prst="rect">
            <a:avLst/>
          </a:prstGeom>
        </p:spPr>
      </p:pic>
      <p:sp>
        <p:nvSpPr>
          <p:cNvPr id="38" name="Freeform: Shape 32">
            <a:extLst>
              <a:ext uri="{FF2B5EF4-FFF2-40B4-BE49-F238E27FC236}">
                <a16:creationId xmlns:a16="http://schemas.microsoft.com/office/drawing/2014/main" id="{746D3498-BB0C-4BBC-957B-FC6466C804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15949" y="0"/>
            <a:ext cx="7476051" cy="6858000"/>
          </a:xfrm>
          <a:custGeom>
            <a:avLst/>
            <a:gdLst>
              <a:gd name="connsiteX0" fmla="*/ 0 w 7476051"/>
              <a:gd name="connsiteY0" fmla="*/ 0 h 6858000"/>
              <a:gd name="connsiteX1" fmla="*/ 348024 w 7476051"/>
              <a:gd name="connsiteY1" fmla="*/ 0 h 6858000"/>
              <a:gd name="connsiteX2" fmla="*/ 681975 w 7476051"/>
              <a:gd name="connsiteY2" fmla="*/ 0 h 6858000"/>
              <a:gd name="connsiteX3" fmla="*/ 1555845 w 7476051"/>
              <a:gd name="connsiteY3" fmla="*/ 0 h 6858000"/>
              <a:gd name="connsiteX4" fmla="*/ 1568054 w 7476051"/>
              <a:gd name="connsiteY4" fmla="*/ 0 h 6858000"/>
              <a:gd name="connsiteX5" fmla="*/ 1693495 w 7476051"/>
              <a:gd name="connsiteY5" fmla="*/ 0 h 6858000"/>
              <a:gd name="connsiteX6" fmla="*/ 3186636 w 7476051"/>
              <a:gd name="connsiteY6" fmla="*/ 0 h 6858000"/>
              <a:gd name="connsiteX7" fmla="*/ 5853028 w 7476051"/>
              <a:gd name="connsiteY7" fmla="*/ 0 h 6858000"/>
              <a:gd name="connsiteX8" fmla="*/ 5875152 w 7476051"/>
              <a:gd name="connsiteY8" fmla="*/ 14997 h 6858000"/>
              <a:gd name="connsiteX9" fmla="*/ 7476051 w 7476051"/>
              <a:gd name="connsiteY9" fmla="*/ 3621656 h 6858000"/>
              <a:gd name="connsiteX10" fmla="*/ 5601701 w 7476051"/>
              <a:gd name="connsiteY10" fmla="*/ 6374814 h 6858000"/>
              <a:gd name="connsiteX11" fmla="*/ 5085053 w 7476051"/>
              <a:gd name="connsiteY11" fmla="*/ 6780599 h 6858000"/>
              <a:gd name="connsiteX12" fmla="*/ 4973297 w 7476051"/>
              <a:gd name="connsiteY12" fmla="*/ 6858000 h 6858000"/>
              <a:gd name="connsiteX13" fmla="*/ 3186636 w 7476051"/>
              <a:gd name="connsiteY13" fmla="*/ 6858000 h 6858000"/>
              <a:gd name="connsiteX14" fmla="*/ 1568054 w 7476051"/>
              <a:gd name="connsiteY14" fmla="*/ 6858000 h 6858000"/>
              <a:gd name="connsiteX15" fmla="*/ 1555845 w 7476051"/>
              <a:gd name="connsiteY15" fmla="*/ 6858000 h 6858000"/>
              <a:gd name="connsiteX16" fmla="*/ 1385101 w 7476051"/>
              <a:gd name="connsiteY16" fmla="*/ 6858000 h 6858000"/>
              <a:gd name="connsiteX17" fmla="*/ 681975 w 7476051"/>
              <a:gd name="connsiteY17" fmla="*/ 6858000 h 6858000"/>
              <a:gd name="connsiteX18" fmla="*/ 348024 w 7476051"/>
              <a:gd name="connsiteY18" fmla="*/ 6858000 h 6858000"/>
              <a:gd name="connsiteX19" fmla="*/ 0 w 7476051"/>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76051" h="6858000">
                <a:moveTo>
                  <a:pt x="0" y="0"/>
                </a:moveTo>
                <a:lnTo>
                  <a:pt x="348024" y="0"/>
                </a:lnTo>
                <a:lnTo>
                  <a:pt x="681975" y="0"/>
                </a:lnTo>
                <a:lnTo>
                  <a:pt x="1555845" y="0"/>
                </a:lnTo>
                <a:lnTo>
                  <a:pt x="1568054" y="0"/>
                </a:lnTo>
                <a:lnTo>
                  <a:pt x="1693495" y="0"/>
                </a:lnTo>
                <a:lnTo>
                  <a:pt x="3186636" y="0"/>
                </a:lnTo>
                <a:lnTo>
                  <a:pt x="5853028" y="0"/>
                </a:lnTo>
                <a:lnTo>
                  <a:pt x="5875152" y="14997"/>
                </a:lnTo>
                <a:cubicBezTo>
                  <a:pt x="6902315" y="754641"/>
                  <a:pt x="7476051" y="2093192"/>
                  <a:pt x="7476051" y="3621656"/>
                </a:cubicBezTo>
                <a:cubicBezTo>
                  <a:pt x="7476051" y="4969131"/>
                  <a:pt x="6547326" y="5602839"/>
                  <a:pt x="5601701" y="6374814"/>
                </a:cubicBezTo>
                <a:cubicBezTo>
                  <a:pt x="5429498" y="6515397"/>
                  <a:pt x="5258871" y="6653108"/>
                  <a:pt x="5085053" y="6780599"/>
                </a:cubicBezTo>
                <a:lnTo>
                  <a:pt x="4973297" y="6858000"/>
                </a:lnTo>
                <a:lnTo>
                  <a:pt x="3186636" y="6858000"/>
                </a:lnTo>
                <a:lnTo>
                  <a:pt x="1568054" y="6858000"/>
                </a:lnTo>
                <a:lnTo>
                  <a:pt x="1555845" y="6858000"/>
                </a:lnTo>
                <a:lnTo>
                  <a:pt x="1385101" y="6858000"/>
                </a:lnTo>
                <a:lnTo>
                  <a:pt x="681975" y="6858000"/>
                </a:lnTo>
                <a:lnTo>
                  <a:pt x="348024"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7539A79B-DFBA-4781-B0DE-4044B072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97492"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7" name="Freeform: Shape 36">
            <a:extLst>
              <a:ext uri="{FF2B5EF4-FFF2-40B4-BE49-F238E27FC236}">
                <a16:creationId xmlns:a16="http://schemas.microsoft.com/office/drawing/2014/main" id="{3D8EFB43-661E-4B15-BA65-39CC17EF71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10788"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FBD30E21-ADBC-2A46-8CB4-29D402BF564B}"/>
              </a:ext>
            </a:extLst>
          </p:cNvPr>
          <p:cNvSpPr>
            <a:spLocks noGrp="1"/>
          </p:cNvSpPr>
          <p:nvPr>
            <p:ph type="ctrTitle"/>
          </p:nvPr>
        </p:nvSpPr>
        <p:spPr>
          <a:xfrm>
            <a:off x="5781675" y="1346268"/>
            <a:ext cx="5932755" cy="3285207"/>
          </a:xfrm>
        </p:spPr>
        <p:txBody>
          <a:bodyPr>
            <a:normAutofit/>
          </a:bodyPr>
          <a:lstStyle/>
          <a:p>
            <a:r>
              <a:rPr lang="en-US">
                <a:solidFill>
                  <a:schemeClr val="bg1"/>
                </a:solidFill>
              </a:rPr>
              <a:t>Interview Tips</a:t>
            </a:r>
          </a:p>
        </p:txBody>
      </p:sp>
    </p:spTree>
    <p:extLst>
      <p:ext uri="{BB962C8B-B14F-4D97-AF65-F5344CB8AC3E}">
        <p14:creationId xmlns:p14="http://schemas.microsoft.com/office/powerpoint/2010/main" val="257946663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593B4D24-F4A8-4141-A20A-E0575D1996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1FA63DF1-FCBC-154C-B4D8-C4797D755F08}"/>
              </a:ext>
            </a:extLst>
          </p:cNvPr>
          <p:cNvSpPr>
            <a:spLocks noGrp="1"/>
          </p:cNvSpPr>
          <p:nvPr>
            <p:ph type="title"/>
          </p:nvPr>
        </p:nvSpPr>
        <p:spPr>
          <a:xfrm>
            <a:off x="6096000" y="104776"/>
            <a:ext cx="4527965" cy="1587444"/>
          </a:xfrm>
        </p:spPr>
        <p:txBody>
          <a:bodyPr anchor="b">
            <a:normAutofit/>
          </a:bodyPr>
          <a:lstStyle/>
          <a:p>
            <a:r>
              <a:rPr lang="en-US" dirty="0">
                <a:solidFill>
                  <a:srgbClr val="0070C0"/>
                </a:solidFill>
              </a:rPr>
              <a:t>Interviewing</a:t>
            </a:r>
          </a:p>
        </p:txBody>
      </p:sp>
      <p:sp>
        <p:nvSpPr>
          <p:cNvPr id="137" name="Freeform: Shape 136">
            <a:extLst>
              <a:ext uri="{FF2B5EF4-FFF2-40B4-BE49-F238E27FC236}">
                <a16:creationId xmlns:a16="http://schemas.microsoft.com/office/drawing/2014/main" id="{9F87E4D0-D347-4DA8-81D7-104733308B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293" y="1074738"/>
            <a:ext cx="4906732" cy="467981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9" name="Freeform: Shape 138">
            <a:extLst>
              <a:ext uri="{FF2B5EF4-FFF2-40B4-BE49-F238E27FC236}">
                <a16:creationId xmlns:a16="http://schemas.microsoft.com/office/drawing/2014/main" id="{9DC9CEF6-58E1-4D78-BBBE-76F779AD9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7555" y="898498"/>
            <a:ext cx="5298208" cy="503229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1" name="Freeform: Shape 140">
            <a:extLst>
              <a:ext uri="{FF2B5EF4-FFF2-40B4-BE49-F238E27FC236}">
                <a16:creationId xmlns:a16="http://schemas.microsoft.com/office/drawing/2014/main" id="{47AF1248-67F7-4FEF-8D1D-FE33661A9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7266" y="993913"/>
            <a:ext cx="5101442" cy="4851950"/>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58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074" name="Picture 2" descr="How to Improve Interview Skills: Before, During, and Afterward | FlexJobs">
            <a:extLst>
              <a:ext uri="{FF2B5EF4-FFF2-40B4-BE49-F238E27FC236}">
                <a16:creationId xmlns:a16="http://schemas.microsoft.com/office/drawing/2014/main" id="{0EF0AB97-B98D-A849-B022-A97D869D11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493" r="30990" b="-2"/>
          <a:stretch/>
        </p:blipFill>
        <p:spPr bwMode="auto">
          <a:xfrm>
            <a:off x="1033670" y="1288109"/>
            <a:ext cx="4349282" cy="4221274"/>
          </a:xfrm>
          <a:custGeom>
            <a:avLst/>
            <a:gdLst/>
            <a:ahLst/>
            <a:cxnLst/>
            <a:rect l="l" t="t" r="r" b="b"/>
            <a:pathLst>
              <a:path w="4292584" h="4094066">
                <a:moveTo>
                  <a:pt x="2456537" y="0"/>
                </a:moveTo>
                <a:cubicBezTo>
                  <a:pt x="2738780" y="0"/>
                  <a:pt x="2998545" y="55066"/>
                  <a:pt x="3228742" y="163517"/>
                </a:cubicBezTo>
                <a:cubicBezTo>
                  <a:pt x="3444477" y="265234"/>
                  <a:pt x="3633959" y="413698"/>
                  <a:pt x="3791935" y="604700"/>
                </a:cubicBezTo>
                <a:cubicBezTo>
                  <a:pt x="4114802" y="995211"/>
                  <a:pt x="4292584" y="1550174"/>
                  <a:pt x="4292584" y="2167403"/>
                </a:cubicBezTo>
                <a:cubicBezTo>
                  <a:pt x="4292584" y="2413659"/>
                  <a:pt x="4223774" y="2611299"/>
                  <a:pt x="4069573" y="2808283"/>
                </a:cubicBezTo>
                <a:cubicBezTo>
                  <a:pt x="3908278" y="3014339"/>
                  <a:pt x="3665922" y="3204126"/>
                  <a:pt x="3409289" y="3405037"/>
                </a:cubicBezTo>
                <a:cubicBezTo>
                  <a:pt x="3361941" y="3442060"/>
                  <a:pt x="3313027" y="3480392"/>
                  <a:pt x="3264115" y="3519190"/>
                </a:cubicBezTo>
                <a:cubicBezTo>
                  <a:pt x="2826289" y="3866416"/>
                  <a:pt x="2506740" y="4094066"/>
                  <a:pt x="2071218" y="4094066"/>
                </a:cubicBezTo>
                <a:cubicBezTo>
                  <a:pt x="1407617" y="4094066"/>
                  <a:pt x="937645" y="3814621"/>
                  <a:pt x="499819" y="3159623"/>
                </a:cubicBezTo>
                <a:cubicBezTo>
                  <a:pt x="442524" y="3073891"/>
                  <a:pt x="386517" y="2995921"/>
                  <a:pt x="332353" y="2920566"/>
                </a:cubicBezTo>
                <a:cubicBezTo>
                  <a:pt x="107867" y="2608119"/>
                  <a:pt x="0" y="2445632"/>
                  <a:pt x="0" y="2167403"/>
                </a:cubicBezTo>
                <a:cubicBezTo>
                  <a:pt x="0" y="1891138"/>
                  <a:pt x="67612" y="1618236"/>
                  <a:pt x="200812" y="1356275"/>
                </a:cubicBezTo>
                <a:cubicBezTo>
                  <a:pt x="331156" y="1100015"/>
                  <a:pt x="517505" y="865448"/>
                  <a:pt x="754611" y="659299"/>
                </a:cubicBezTo>
                <a:cubicBezTo>
                  <a:pt x="987664" y="456610"/>
                  <a:pt x="1264470" y="289449"/>
                  <a:pt x="1555279" y="175950"/>
                </a:cubicBezTo>
                <a:cubicBezTo>
                  <a:pt x="1853918" y="59181"/>
                  <a:pt x="2157254" y="0"/>
                  <a:pt x="2456537"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A62BE94-1979-2547-892C-CA817C96B5DA}"/>
              </a:ext>
            </a:extLst>
          </p:cNvPr>
          <p:cNvSpPr>
            <a:spLocks noGrp="1"/>
          </p:cNvSpPr>
          <p:nvPr>
            <p:ph idx="1"/>
          </p:nvPr>
        </p:nvSpPr>
        <p:spPr>
          <a:xfrm>
            <a:off x="6052549" y="1820322"/>
            <a:ext cx="5442185" cy="3731285"/>
          </a:xfrm>
        </p:spPr>
        <p:txBody>
          <a:bodyPr>
            <a:normAutofit/>
          </a:bodyPr>
          <a:lstStyle/>
          <a:p>
            <a:pPr marL="285750" lvl="0" indent="-285750">
              <a:lnSpc>
                <a:spcPct val="130000"/>
              </a:lnSpc>
              <a:buFont typeface="Arial" panose="020B0604020202020204" pitchFamily="34" charset="0"/>
              <a:buChar char="•"/>
            </a:pPr>
            <a:r>
              <a:rPr lang="en-CA" sz="1200" dirty="0"/>
              <a:t>Prepare for your interview (answers to common questions)</a:t>
            </a:r>
          </a:p>
          <a:p>
            <a:pPr marL="285750" lvl="0" indent="-285750">
              <a:lnSpc>
                <a:spcPct val="130000"/>
              </a:lnSpc>
              <a:buFont typeface="Arial" panose="020B0604020202020204" pitchFamily="34" charset="0"/>
              <a:buChar char="•"/>
            </a:pPr>
            <a:r>
              <a:rPr lang="en-CA" sz="1200" dirty="0"/>
              <a:t>S-T-A-R method (Situation – Task – Action – Result)</a:t>
            </a:r>
          </a:p>
          <a:p>
            <a:pPr marL="285750" lvl="0" indent="-285750">
              <a:lnSpc>
                <a:spcPct val="130000"/>
              </a:lnSpc>
              <a:buFont typeface="Arial" panose="020B0604020202020204" pitchFamily="34" charset="0"/>
              <a:buChar char="•"/>
            </a:pPr>
            <a:r>
              <a:rPr lang="en-CA" sz="1200" dirty="0"/>
              <a:t>Dress for the part. </a:t>
            </a:r>
          </a:p>
          <a:p>
            <a:pPr marL="285750" lvl="0" indent="-285750">
              <a:lnSpc>
                <a:spcPct val="130000"/>
              </a:lnSpc>
              <a:buFont typeface="Arial" panose="020B0604020202020204" pitchFamily="34" charset="0"/>
              <a:buChar char="•"/>
            </a:pPr>
            <a:r>
              <a:rPr lang="en-CA" sz="1200" dirty="0"/>
              <a:t>Maintain a good posture and be engaged during the interview. Be alive!</a:t>
            </a:r>
          </a:p>
          <a:p>
            <a:pPr marL="285750" lvl="0" indent="-285750">
              <a:lnSpc>
                <a:spcPct val="130000"/>
              </a:lnSpc>
              <a:buFont typeface="Arial" panose="020B0604020202020204" pitchFamily="34" charset="0"/>
              <a:buChar char="•"/>
            </a:pPr>
            <a:r>
              <a:rPr lang="en-CA" sz="1200" dirty="0"/>
              <a:t>“Mimic” your interviewer (Speak at the same pace as them and watch their pencil when they are writing notes. Speak your answers at the same speed as their pencil)</a:t>
            </a:r>
          </a:p>
          <a:p>
            <a:pPr marL="285750" lvl="0" indent="-285750">
              <a:lnSpc>
                <a:spcPct val="130000"/>
              </a:lnSpc>
              <a:buFont typeface="Arial" panose="020B0604020202020204" pitchFamily="34" charset="0"/>
              <a:buChar char="•"/>
            </a:pPr>
            <a:r>
              <a:rPr lang="en-CA" sz="1200" dirty="0"/>
              <a:t>Use examples where you can use the word “I” rather than “we”</a:t>
            </a:r>
            <a:endParaRPr lang="en-US" sz="1200" dirty="0"/>
          </a:p>
        </p:txBody>
      </p:sp>
    </p:spTree>
    <p:extLst>
      <p:ext uri="{BB962C8B-B14F-4D97-AF65-F5344CB8AC3E}">
        <p14:creationId xmlns:p14="http://schemas.microsoft.com/office/powerpoint/2010/main" val="38357576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E4F91-DA7A-2C48-8BC3-8D45FADE280F}"/>
              </a:ext>
            </a:extLst>
          </p:cNvPr>
          <p:cNvSpPr>
            <a:spLocks noGrp="1"/>
          </p:cNvSpPr>
          <p:nvPr>
            <p:ph type="title"/>
          </p:nvPr>
        </p:nvSpPr>
        <p:spPr>
          <a:xfrm>
            <a:off x="1710714" y="376298"/>
            <a:ext cx="8770571" cy="1345269"/>
          </a:xfrm>
        </p:spPr>
        <p:txBody>
          <a:bodyPr>
            <a:normAutofit/>
          </a:bodyPr>
          <a:lstStyle/>
          <a:p>
            <a:pPr algn="ctr"/>
            <a:r>
              <a:rPr lang="en-US" dirty="0">
                <a:solidFill>
                  <a:srgbClr val="0070C0"/>
                </a:solidFill>
              </a:rPr>
              <a:t>Interviewing Exercise</a:t>
            </a:r>
          </a:p>
        </p:txBody>
      </p:sp>
      <p:sp>
        <p:nvSpPr>
          <p:cNvPr id="3" name="TextBox 2">
            <a:extLst>
              <a:ext uri="{FF2B5EF4-FFF2-40B4-BE49-F238E27FC236}">
                <a16:creationId xmlns:a16="http://schemas.microsoft.com/office/drawing/2014/main" id="{A2293C58-F59D-4709-963E-25E269D60E18}"/>
              </a:ext>
            </a:extLst>
          </p:cNvPr>
          <p:cNvSpPr txBox="1"/>
          <p:nvPr/>
        </p:nvSpPr>
        <p:spPr>
          <a:xfrm>
            <a:off x="1052624" y="2646601"/>
            <a:ext cx="9537405" cy="369332"/>
          </a:xfrm>
          <a:prstGeom prst="rect">
            <a:avLst/>
          </a:prstGeom>
          <a:noFill/>
        </p:spPr>
        <p:txBody>
          <a:bodyPr wrap="square" rtlCol="0">
            <a:spAutoFit/>
          </a:bodyPr>
          <a:lstStyle/>
          <a:p>
            <a:r>
              <a:rPr lang="en-CA" dirty="0"/>
              <a:t>Tell me about yourself.</a:t>
            </a:r>
          </a:p>
        </p:txBody>
      </p:sp>
      <p:sp>
        <p:nvSpPr>
          <p:cNvPr id="5" name="TextBox 4">
            <a:extLst>
              <a:ext uri="{FF2B5EF4-FFF2-40B4-BE49-F238E27FC236}">
                <a16:creationId xmlns:a16="http://schemas.microsoft.com/office/drawing/2014/main" id="{EC1A3C5D-F1DA-4590-3DB6-75031F46160C}"/>
              </a:ext>
            </a:extLst>
          </p:cNvPr>
          <p:cNvSpPr txBox="1"/>
          <p:nvPr/>
        </p:nvSpPr>
        <p:spPr>
          <a:xfrm>
            <a:off x="1063256" y="3244334"/>
            <a:ext cx="11263596" cy="369332"/>
          </a:xfrm>
          <a:prstGeom prst="rect">
            <a:avLst/>
          </a:prstGeom>
          <a:noFill/>
        </p:spPr>
        <p:txBody>
          <a:bodyPr wrap="none" rtlCol="0">
            <a:spAutoFit/>
          </a:bodyPr>
          <a:lstStyle/>
          <a:p>
            <a:r>
              <a:rPr lang="en-CA" dirty="0"/>
              <a:t>Tell me about a time you had multiple tasks with tight deadlines. How did you get the work done?</a:t>
            </a:r>
          </a:p>
        </p:txBody>
      </p:sp>
      <p:sp>
        <p:nvSpPr>
          <p:cNvPr id="6" name="TextBox 5">
            <a:extLst>
              <a:ext uri="{FF2B5EF4-FFF2-40B4-BE49-F238E27FC236}">
                <a16:creationId xmlns:a16="http://schemas.microsoft.com/office/drawing/2014/main" id="{8704FA3A-BBC1-FBEE-AEA6-34836E9FCB43}"/>
              </a:ext>
            </a:extLst>
          </p:cNvPr>
          <p:cNvSpPr txBox="1"/>
          <p:nvPr/>
        </p:nvSpPr>
        <p:spPr>
          <a:xfrm>
            <a:off x="1063256" y="3943616"/>
            <a:ext cx="10442154" cy="646331"/>
          </a:xfrm>
          <a:prstGeom prst="rect">
            <a:avLst/>
          </a:prstGeom>
          <a:noFill/>
        </p:spPr>
        <p:txBody>
          <a:bodyPr wrap="none" rtlCol="0">
            <a:spAutoFit/>
          </a:bodyPr>
          <a:lstStyle/>
          <a:p>
            <a:r>
              <a:rPr lang="en-CA" dirty="0"/>
              <a:t>Tell me about a time you made a mistake or error in judgment. What was the outcome?</a:t>
            </a:r>
          </a:p>
          <a:p>
            <a:endParaRPr lang="en-CA" dirty="0"/>
          </a:p>
        </p:txBody>
      </p:sp>
      <p:sp>
        <p:nvSpPr>
          <p:cNvPr id="7" name="TextBox 6">
            <a:extLst>
              <a:ext uri="{FF2B5EF4-FFF2-40B4-BE49-F238E27FC236}">
                <a16:creationId xmlns:a16="http://schemas.microsoft.com/office/drawing/2014/main" id="{9DEC7D3D-9A9D-FD5A-F52A-A8EC75D3BBDF}"/>
              </a:ext>
            </a:extLst>
          </p:cNvPr>
          <p:cNvSpPr txBox="1"/>
          <p:nvPr/>
        </p:nvSpPr>
        <p:spPr>
          <a:xfrm>
            <a:off x="1063256" y="4677418"/>
            <a:ext cx="10704854" cy="646331"/>
          </a:xfrm>
          <a:prstGeom prst="rect">
            <a:avLst/>
          </a:prstGeom>
          <a:noFill/>
        </p:spPr>
        <p:txBody>
          <a:bodyPr wrap="none" rtlCol="0">
            <a:spAutoFit/>
          </a:bodyPr>
          <a:lstStyle/>
          <a:p>
            <a:r>
              <a:rPr lang="en-CA" dirty="0"/>
              <a:t>Tell me about a time you had a conflict with a client or co-worker. How did it get resolved?</a:t>
            </a:r>
          </a:p>
          <a:p>
            <a:endParaRPr lang="en-CA" dirty="0"/>
          </a:p>
        </p:txBody>
      </p:sp>
    </p:spTree>
    <p:extLst>
      <p:ext uri="{BB962C8B-B14F-4D97-AF65-F5344CB8AC3E}">
        <p14:creationId xmlns:p14="http://schemas.microsoft.com/office/powerpoint/2010/main" val="1961237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473EF-2138-41FF-8585-E01C1A4E77CD}"/>
              </a:ext>
            </a:extLst>
          </p:cNvPr>
          <p:cNvSpPr>
            <a:spLocks noGrp="1"/>
          </p:cNvSpPr>
          <p:nvPr>
            <p:ph type="title"/>
          </p:nvPr>
        </p:nvSpPr>
        <p:spPr/>
        <p:txBody>
          <a:bodyPr/>
          <a:lstStyle/>
          <a:p>
            <a:pPr algn="ctr"/>
            <a:r>
              <a:rPr lang="en-CA" dirty="0"/>
              <a:t>Thank You</a:t>
            </a:r>
          </a:p>
        </p:txBody>
      </p:sp>
      <p:sp>
        <p:nvSpPr>
          <p:cNvPr id="4" name="TextBox 3">
            <a:extLst>
              <a:ext uri="{FF2B5EF4-FFF2-40B4-BE49-F238E27FC236}">
                <a16:creationId xmlns:a16="http://schemas.microsoft.com/office/drawing/2014/main" id="{AD5509B7-CE3A-4B74-81F8-AA71D9606C6F}"/>
              </a:ext>
            </a:extLst>
          </p:cNvPr>
          <p:cNvSpPr txBox="1"/>
          <p:nvPr/>
        </p:nvSpPr>
        <p:spPr>
          <a:xfrm>
            <a:off x="4178595" y="3179136"/>
            <a:ext cx="4555927" cy="707886"/>
          </a:xfrm>
          <a:prstGeom prst="rect">
            <a:avLst/>
          </a:prstGeom>
          <a:noFill/>
        </p:spPr>
        <p:txBody>
          <a:bodyPr wrap="none" rtlCol="0">
            <a:spAutoFit/>
          </a:bodyPr>
          <a:lstStyle/>
          <a:p>
            <a:r>
              <a:rPr lang="en-CA" sz="4000" dirty="0"/>
              <a:t>&amp; GOOD LUCK!!!!</a:t>
            </a:r>
          </a:p>
        </p:txBody>
      </p:sp>
    </p:spTree>
    <p:extLst>
      <p:ext uri="{BB962C8B-B14F-4D97-AF65-F5344CB8AC3E}">
        <p14:creationId xmlns:p14="http://schemas.microsoft.com/office/powerpoint/2010/main" val="390723441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3D5FBB81-B61B-416A-8F5D-A8DDF62530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0" name="Freeform: Shape 39">
            <a:extLst>
              <a:ext uri="{FF2B5EF4-FFF2-40B4-BE49-F238E27FC236}">
                <a16:creationId xmlns:a16="http://schemas.microsoft.com/office/drawing/2014/main" id="{40C0D7D4-D83D-4C58-87D1-955F0A917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6051" cy="6858000"/>
          </a:xfrm>
          <a:custGeom>
            <a:avLst/>
            <a:gdLst>
              <a:gd name="connsiteX0" fmla="*/ 0 w 7476051"/>
              <a:gd name="connsiteY0" fmla="*/ 0 h 6858000"/>
              <a:gd name="connsiteX1" fmla="*/ 5853028 w 7476051"/>
              <a:gd name="connsiteY1" fmla="*/ 0 h 6858000"/>
              <a:gd name="connsiteX2" fmla="*/ 5875152 w 7476051"/>
              <a:gd name="connsiteY2" fmla="*/ 14997 h 6858000"/>
              <a:gd name="connsiteX3" fmla="*/ 7476051 w 7476051"/>
              <a:gd name="connsiteY3" fmla="*/ 3621656 h 6858000"/>
              <a:gd name="connsiteX4" fmla="*/ 5601702 w 7476051"/>
              <a:gd name="connsiteY4" fmla="*/ 6374814 h 6858000"/>
              <a:gd name="connsiteX5" fmla="*/ 5085053 w 7476051"/>
              <a:gd name="connsiteY5" fmla="*/ 6780599 h 6858000"/>
              <a:gd name="connsiteX6" fmla="*/ 4973297 w 7476051"/>
              <a:gd name="connsiteY6" fmla="*/ 6858000 h 6858000"/>
              <a:gd name="connsiteX7" fmla="*/ 0 w 747605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6051" h="6858000">
                <a:moveTo>
                  <a:pt x="0" y="0"/>
                </a:moveTo>
                <a:lnTo>
                  <a:pt x="5853028" y="0"/>
                </a:lnTo>
                <a:lnTo>
                  <a:pt x="5875152" y="14997"/>
                </a:lnTo>
                <a:cubicBezTo>
                  <a:pt x="6902315" y="754641"/>
                  <a:pt x="7476051" y="2093192"/>
                  <a:pt x="7476051" y="3621656"/>
                </a:cubicBezTo>
                <a:cubicBezTo>
                  <a:pt x="7476051" y="4969131"/>
                  <a:pt x="6547326" y="5602839"/>
                  <a:pt x="5601702" y="6374814"/>
                </a:cubicBezTo>
                <a:cubicBezTo>
                  <a:pt x="5429499" y="6515397"/>
                  <a:pt x="5258871" y="6653108"/>
                  <a:pt x="5085053" y="6780599"/>
                </a:cubicBezTo>
                <a:lnTo>
                  <a:pt x="4973297"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2" name="Freeform: Shape 41">
            <a:extLst>
              <a:ext uri="{FF2B5EF4-FFF2-40B4-BE49-F238E27FC236}">
                <a16:creationId xmlns:a16="http://schemas.microsoft.com/office/drawing/2014/main" id="{15F9A324-404E-4C5D-AFF0-C5D0D841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48204" y="-1"/>
            <a:ext cx="2535264" cy="6858001"/>
          </a:xfrm>
          <a:custGeom>
            <a:avLst/>
            <a:gdLst>
              <a:gd name="connsiteX0" fmla="*/ 1218585 w 2535264"/>
              <a:gd name="connsiteY0" fmla="*/ 0 h 6858001"/>
              <a:gd name="connsiteX1" fmla="*/ 1236561 w 2535264"/>
              <a:gd name="connsiteY1" fmla="*/ 0 h 6858001"/>
              <a:gd name="connsiteX2" fmla="*/ 1264452 w 2535264"/>
              <a:gd name="connsiteY2" fmla="*/ 24550 h 6858001"/>
              <a:gd name="connsiteX3" fmla="*/ 2528121 w 2535264"/>
              <a:gd name="connsiteY3" fmla="*/ 3710502 h 6858001"/>
              <a:gd name="connsiteX4" fmla="*/ 492890 w 2535264"/>
              <a:gd name="connsiteY4" fmla="*/ 6507511 h 6858001"/>
              <a:gd name="connsiteX5" fmla="*/ 221418 w 2535264"/>
              <a:gd name="connsiteY5" fmla="*/ 6713387 h 6858001"/>
              <a:gd name="connsiteX6" fmla="*/ 20100 w 2535264"/>
              <a:gd name="connsiteY6" fmla="*/ 6858001 h 6858001"/>
              <a:gd name="connsiteX7" fmla="*/ 0 w 2535264"/>
              <a:gd name="connsiteY7" fmla="*/ 6858001 h 6858001"/>
              <a:gd name="connsiteX8" fmla="*/ 202488 w 2535264"/>
              <a:gd name="connsiteY8" fmla="*/ 6712547 h 6858001"/>
              <a:gd name="connsiteX9" fmla="*/ 473961 w 2535264"/>
              <a:gd name="connsiteY9" fmla="*/ 6506670 h 6858001"/>
              <a:gd name="connsiteX10" fmla="*/ 2509192 w 2535264"/>
              <a:gd name="connsiteY10" fmla="*/ 3709662 h 6858001"/>
              <a:gd name="connsiteX11" fmla="*/ 1245521 w 2535264"/>
              <a:gd name="connsiteY11" fmla="*/ 2370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5264" h="6858001">
                <a:moveTo>
                  <a:pt x="1218585" y="0"/>
                </a:moveTo>
                <a:lnTo>
                  <a:pt x="1236561" y="0"/>
                </a:lnTo>
                <a:lnTo>
                  <a:pt x="1264452" y="24550"/>
                </a:lnTo>
                <a:cubicBezTo>
                  <a:pt x="2149109" y="863108"/>
                  <a:pt x="2598329" y="2210814"/>
                  <a:pt x="2528121" y="3710502"/>
                </a:cubicBezTo>
                <a:cubicBezTo>
                  <a:pt x="2462100" y="5120751"/>
                  <a:pt x="1489450" y="5742158"/>
                  <a:pt x="492890" y="6507511"/>
                </a:cubicBezTo>
                <a:cubicBezTo>
                  <a:pt x="402151" y="6577199"/>
                  <a:pt x="311847" y="6646154"/>
                  <a:pt x="221418" y="6713387"/>
                </a:cubicBezTo>
                <a:lnTo>
                  <a:pt x="20100" y="6858001"/>
                </a:lnTo>
                <a:lnTo>
                  <a:pt x="0" y="6858001"/>
                </a:lnTo>
                <a:lnTo>
                  <a:pt x="202488" y="6712547"/>
                </a:lnTo>
                <a:cubicBezTo>
                  <a:pt x="292917" y="6645314"/>
                  <a:pt x="383222" y="6576359"/>
                  <a:pt x="473961" y="6506670"/>
                </a:cubicBezTo>
                <a:cubicBezTo>
                  <a:pt x="1470520" y="5741317"/>
                  <a:pt x="2443170" y="5119911"/>
                  <a:pt x="2509192" y="3709662"/>
                </a:cubicBezTo>
                <a:cubicBezTo>
                  <a:pt x="2579400" y="2209973"/>
                  <a:pt x="2130178" y="862268"/>
                  <a:pt x="1245521" y="2370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4" name="Freeform: Shape 43">
            <a:extLst>
              <a:ext uri="{FF2B5EF4-FFF2-40B4-BE49-F238E27FC236}">
                <a16:creationId xmlns:a16="http://schemas.microsoft.com/office/drawing/2014/main" id="{AC4CE3C4-3600-4353-9FE1-B32D06BEF0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3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F908D7FE-050C-AF4E-8147-4F8B94B202A2}"/>
              </a:ext>
            </a:extLst>
          </p:cNvPr>
          <p:cNvSpPr>
            <a:spLocks noGrp="1"/>
          </p:cNvSpPr>
          <p:nvPr>
            <p:ph type="title"/>
          </p:nvPr>
        </p:nvSpPr>
        <p:spPr>
          <a:xfrm>
            <a:off x="992518" y="442913"/>
            <a:ext cx="5185645" cy="1639888"/>
          </a:xfrm>
        </p:spPr>
        <p:txBody>
          <a:bodyPr anchor="b">
            <a:normAutofit/>
          </a:bodyPr>
          <a:lstStyle/>
          <a:p>
            <a:r>
              <a:rPr lang="en-US" dirty="0">
                <a:solidFill>
                  <a:srgbClr val="0070C0"/>
                </a:solidFill>
              </a:rPr>
              <a:t>Agenda</a:t>
            </a:r>
          </a:p>
        </p:txBody>
      </p:sp>
      <p:sp>
        <p:nvSpPr>
          <p:cNvPr id="31" name="Content Placeholder 2">
            <a:extLst>
              <a:ext uri="{FF2B5EF4-FFF2-40B4-BE49-F238E27FC236}">
                <a16:creationId xmlns:a16="http://schemas.microsoft.com/office/drawing/2014/main" id="{0A269F77-2739-8B4D-AF36-103556FFFF4F}"/>
              </a:ext>
            </a:extLst>
          </p:cNvPr>
          <p:cNvSpPr>
            <a:spLocks noGrp="1"/>
          </p:cNvSpPr>
          <p:nvPr>
            <p:ph idx="1"/>
          </p:nvPr>
        </p:nvSpPr>
        <p:spPr>
          <a:xfrm>
            <a:off x="992519" y="2312988"/>
            <a:ext cx="5296964" cy="3651250"/>
          </a:xfrm>
        </p:spPr>
        <p:txBody>
          <a:bodyPr>
            <a:normAutofit/>
          </a:bodyPr>
          <a:lstStyle/>
          <a:p>
            <a:pPr marL="285750" indent="-285750">
              <a:buFont typeface="Courier New" panose="02070309020205020404" pitchFamily="49" charset="0"/>
              <a:buChar char="o"/>
            </a:pPr>
            <a:r>
              <a:rPr lang="en-US" dirty="0"/>
              <a:t>Section 1: Search Strategy</a:t>
            </a:r>
          </a:p>
          <a:p>
            <a:pPr marL="285750" indent="-285750">
              <a:buFont typeface="Courier New" panose="02070309020205020404" pitchFamily="49" charset="0"/>
              <a:buChar char="o"/>
            </a:pPr>
            <a:r>
              <a:rPr lang="en-US" dirty="0"/>
              <a:t>Section 2: Drafting Resume</a:t>
            </a:r>
          </a:p>
          <a:p>
            <a:pPr marL="285750" indent="-285750">
              <a:buFont typeface="Courier New" panose="02070309020205020404" pitchFamily="49" charset="0"/>
              <a:buChar char="o"/>
            </a:pPr>
            <a:r>
              <a:rPr lang="en-US" dirty="0"/>
              <a:t>Section 3: Interview Tips</a:t>
            </a:r>
          </a:p>
          <a:p>
            <a:pPr marL="285750" indent="-285750">
              <a:buFont typeface="Courier New" panose="02070309020205020404" pitchFamily="49" charset="0"/>
              <a:buChar char="o"/>
            </a:pPr>
            <a:r>
              <a:rPr lang="en-US" dirty="0"/>
              <a:t>Activity Session</a:t>
            </a:r>
          </a:p>
        </p:txBody>
      </p:sp>
      <p:pic>
        <p:nvPicPr>
          <p:cNvPr id="30" name="Graphic 29" descr="Clipboard Checked">
            <a:extLst>
              <a:ext uri="{FF2B5EF4-FFF2-40B4-BE49-F238E27FC236}">
                <a16:creationId xmlns:a16="http://schemas.microsoft.com/office/drawing/2014/main" id="{684D23AC-8D4E-4448-89EE-92FB9F5CA02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97935" y="1934660"/>
            <a:ext cx="2988679" cy="2988679"/>
          </a:xfrm>
          <a:prstGeom prst="rect">
            <a:avLst/>
          </a:prstGeom>
        </p:spPr>
      </p:pic>
    </p:spTree>
    <p:extLst>
      <p:ext uri="{BB962C8B-B14F-4D97-AF65-F5344CB8AC3E}">
        <p14:creationId xmlns:p14="http://schemas.microsoft.com/office/powerpoint/2010/main" val="269748993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2" name="Rectangle 91">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6" descr="Black Friday in Sao Paulo, Brazil – 22 Nov 2018 | Bark Bark Woof Woof">
            <a:extLst>
              <a:ext uri="{FF2B5EF4-FFF2-40B4-BE49-F238E27FC236}">
                <a16:creationId xmlns:a16="http://schemas.microsoft.com/office/drawing/2014/main" id="{C01531F9-88A0-A741-AE01-28063D4D4C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182" b="-1"/>
          <a:stretch/>
        </p:blipFill>
        <p:spPr bwMode="auto">
          <a:xfrm>
            <a:off x="-4014" y="0"/>
            <a:ext cx="9947062" cy="6857990"/>
          </a:xfrm>
          <a:prstGeom prst="rect">
            <a:avLst/>
          </a:prstGeom>
          <a:noFill/>
          <a:extLst>
            <a:ext uri="{909E8E84-426E-40DD-AFC4-6F175D3DCCD1}">
              <a14:hiddenFill xmlns:a14="http://schemas.microsoft.com/office/drawing/2010/main">
                <a:solidFill>
                  <a:srgbClr val="FFFFFF"/>
                </a:solidFill>
              </a14:hiddenFill>
            </a:ext>
          </a:extLst>
        </p:spPr>
      </p:pic>
      <p:sp>
        <p:nvSpPr>
          <p:cNvPr id="94" name="Freeform: Shape 93">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96" name="Freeform: Shape 95">
            <a:extLst>
              <a:ext uri="{FF2B5EF4-FFF2-40B4-BE49-F238E27FC236}">
                <a16:creationId xmlns:a16="http://schemas.microsoft.com/office/drawing/2014/main" id="{8B598134-D292-43E6-9C55-1171980469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1834" y="0"/>
            <a:ext cx="4980168" cy="6858000"/>
          </a:xfrm>
          <a:custGeom>
            <a:avLst/>
            <a:gdLst>
              <a:gd name="connsiteX0" fmla="*/ 1623023 w 4901771"/>
              <a:gd name="connsiteY0" fmla="*/ 0 h 6858000"/>
              <a:gd name="connsiteX1" fmla="*/ 2716256 w 4901771"/>
              <a:gd name="connsiteY1" fmla="*/ 0 h 6858000"/>
              <a:gd name="connsiteX2" fmla="*/ 3496422 w 4901771"/>
              <a:gd name="connsiteY2" fmla="*/ 0 h 6858000"/>
              <a:gd name="connsiteX3" fmla="*/ 4544484 w 4901771"/>
              <a:gd name="connsiteY3" fmla="*/ 0 h 6858000"/>
              <a:gd name="connsiteX4" fmla="*/ 4710787 w 4901771"/>
              <a:gd name="connsiteY4" fmla="*/ 0 h 6858000"/>
              <a:gd name="connsiteX5" fmla="*/ 4901771 w 4901771"/>
              <a:gd name="connsiteY5" fmla="*/ 0 h 6858000"/>
              <a:gd name="connsiteX6" fmla="*/ 4901771 w 4901771"/>
              <a:gd name="connsiteY6" fmla="*/ 6858000 h 6858000"/>
              <a:gd name="connsiteX7" fmla="*/ 4710787 w 4901771"/>
              <a:gd name="connsiteY7" fmla="*/ 6858000 h 6858000"/>
              <a:gd name="connsiteX8" fmla="*/ 4544484 w 4901771"/>
              <a:gd name="connsiteY8" fmla="*/ 6858000 h 6858000"/>
              <a:gd name="connsiteX9" fmla="*/ 3496422 w 4901771"/>
              <a:gd name="connsiteY9" fmla="*/ 6858000 h 6858000"/>
              <a:gd name="connsiteX10" fmla="*/ 2716256 w 4901771"/>
              <a:gd name="connsiteY10" fmla="*/ 6858000 h 6858000"/>
              <a:gd name="connsiteX11" fmla="*/ 2502754 w 4901771"/>
              <a:gd name="connsiteY11" fmla="*/ 6858000 h 6858000"/>
              <a:gd name="connsiteX12" fmla="*/ 2390998 w 4901771"/>
              <a:gd name="connsiteY12" fmla="*/ 6780599 h 6858000"/>
              <a:gd name="connsiteX13" fmla="*/ 1874350 w 4901771"/>
              <a:gd name="connsiteY13" fmla="*/ 6374814 h 6858000"/>
              <a:gd name="connsiteX14" fmla="*/ 0 w 4901771"/>
              <a:gd name="connsiteY14" fmla="*/ 3621656 h 6858000"/>
              <a:gd name="connsiteX15" fmla="*/ 1600899 w 4901771"/>
              <a:gd name="connsiteY15"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8" name="Freeform: Shape 97">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F2DB5DC9-B4B5-2047-B8A5-9709672C71C6}"/>
              </a:ext>
            </a:extLst>
          </p:cNvPr>
          <p:cNvSpPr>
            <a:spLocks noGrp="1"/>
          </p:cNvSpPr>
          <p:nvPr>
            <p:ph type="title"/>
          </p:nvPr>
        </p:nvSpPr>
        <p:spPr>
          <a:xfrm>
            <a:off x="8328164" y="920336"/>
            <a:ext cx="3689406" cy="1944371"/>
          </a:xfrm>
        </p:spPr>
        <p:txBody>
          <a:bodyPr anchor="b">
            <a:normAutofit/>
          </a:bodyPr>
          <a:lstStyle/>
          <a:p>
            <a:pPr>
              <a:lnSpc>
                <a:spcPct val="120000"/>
              </a:lnSpc>
            </a:pPr>
            <a:r>
              <a:rPr lang="en-CA" dirty="0">
                <a:solidFill>
                  <a:srgbClr val="0070C0"/>
                </a:solidFill>
              </a:rPr>
              <a:t>Targeted Search Strategy </a:t>
            </a:r>
            <a:endParaRPr lang="en-US" dirty="0">
              <a:solidFill>
                <a:srgbClr val="0070C0"/>
              </a:solidFill>
            </a:endParaRPr>
          </a:p>
        </p:txBody>
      </p:sp>
      <p:sp>
        <p:nvSpPr>
          <p:cNvPr id="3" name="Content Placeholder 2">
            <a:extLst>
              <a:ext uri="{FF2B5EF4-FFF2-40B4-BE49-F238E27FC236}">
                <a16:creationId xmlns:a16="http://schemas.microsoft.com/office/drawing/2014/main" id="{01A126CF-E463-8C4C-92E9-DA2E9702E3CB}"/>
              </a:ext>
            </a:extLst>
          </p:cNvPr>
          <p:cNvSpPr>
            <a:spLocks noGrp="1"/>
          </p:cNvSpPr>
          <p:nvPr>
            <p:ph idx="1"/>
          </p:nvPr>
        </p:nvSpPr>
        <p:spPr>
          <a:xfrm>
            <a:off x="8328164" y="3007335"/>
            <a:ext cx="3633747" cy="2592125"/>
          </a:xfrm>
        </p:spPr>
        <p:txBody>
          <a:bodyPr>
            <a:normAutofit/>
          </a:bodyPr>
          <a:lstStyle/>
          <a:p>
            <a:pPr marL="285750" lvl="0" indent="-285750">
              <a:lnSpc>
                <a:spcPct val="130000"/>
              </a:lnSpc>
              <a:buFont typeface="Courier New" panose="02070309020205020404" pitchFamily="49" charset="0"/>
              <a:buChar char="o"/>
            </a:pPr>
            <a:r>
              <a:rPr lang="en-CA" dirty="0"/>
              <a:t>It’s OK to go to job search sites like Indeed, but it </a:t>
            </a:r>
            <a:r>
              <a:rPr lang="en-CA" u="sng" dirty="0"/>
              <a:t>should not be your strategy</a:t>
            </a:r>
            <a:endParaRPr lang="en-CA" dirty="0"/>
          </a:p>
          <a:p>
            <a:pPr marL="285750" lvl="0" indent="-285750">
              <a:lnSpc>
                <a:spcPct val="130000"/>
              </a:lnSpc>
              <a:buFont typeface="Courier New" panose="02070309020205020404" pitchFamily="49" charset="0"/>
              <a:buChar char="o"/>
            </a:pPr>
            <a:r>
              <a:rPr lang="en-CA" dirty="0"/>
              <a:t>You want to access the </a:t>
            </a:r>
            <a:r>
              <a:rPr lang="en-CA" u="sng" dirty="0"/>
              <a:t>hidden</a:t>
            </a:r>
            <a:r>
              <a:rPr lang="en-CA" dirty="0"/>
              <a:t> job market</a:t>
            </a:r>
          </a:p>
          <a:p>
            <a:pPr marL="285750" indent="-285750">
              <a:lnSpc>
                <a:spcPct val="130000"/>
              </a:lnSpc>
              <a:buFont typeface="Arial" panose="020B0604020202020204" pitchFamily="34" charset="0"/>
              <a:buChar char="•"/>
            </a:pPr>
            <a:endParaRPr lang="en-US" dirty="0"/>
          </a:p>
        </p:txBody>
      </p:sp>
    </p:spTree>
    <p:extLst>
      <p:ext uri="{BB962C8B-B14F-4D97-AF65-F5344CB8AC3E}">
        <p14:creationId xmlns:p14="http://schemas.microsoft.com/office/powerpoint/2010/main" val="1640016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6" name="Rectangle 145">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6238E42C-2B24-A947-8EFE-55B36C5A61D3}"/>
              </a:ext>
            </a:extLst>
          </p:cNvPr>
          <p:cNvSpPr>
            <a:spLocks noGrp="1"/>
          </p:cNvSpPr>
          <p:nvPr>
            <p:ph type="title"/>
          </p:nvPr>
        </p:nvSpPr>
        <p:spPr>
          <a:xfrm>
            <a:off x="992518" y="442913"/>
            <a:ext cx="5271804" cy="1639888"/>
          </a:xfrm>
        </p:spPr>
        <p:txBody>
          <a:bodyPr anchor="b">
            <a:normAutofit/>
          </a:bodyPr>
          <a:lstStyle/>
          <a:p>
            <a:r>
              <a:rPr lang="en-CA" dirty="0">
                <a:solidFill>
                  <a:srgbClr val="0070C0"/>
                </a:solidFill>
              </a:rPr>
              <a:t>Places/Methods to find “Hidden” Jobs</a:t>
            </a:r>
            <a:endParaRPr lang="en-US" dirty="0">
              <a:solidFill>
                <a:srgbClr val="0070C0"/>
              </a:solidFill>
            </a:endParaRPr>
          </a:p>
        </p:txBody>
      </p:sp>
      <p:sp>
        <p:nvSpPr>
          <p:cNvPr id="114" name="Content Placeholder 2">
            <a:extLst>
              <a:ext uri="{FF2B5EF4-FFF2-40B4-BE49-F238E27FC236}">
                <a16:creationId xmlns:a16="http://schemas.microsoft.com/office/drawing/2014/main" id="{EC5EC658-5CFF-F148-AD6A-ED461E4B0E15}"/>
              </a:ext>
            </a:extLst>
          </p:cNvPr>
          <p:cNvSpPr>
            <a:spLocks noGrp="1"/>
          </p:cNvSpPr>
          <p:nvPr>
            <p:ph idx="1"/>
          </p:nvPr>
        </p:nvSpPr>
        <p:spPr>
          <a:xfrm>
            <a:off x="992519" y="2312988"/>
            <a:ext cx="5271804" cy="3651250"/>
          </a:xfrm>
        </p:spPr>
        <p:txBody>
          <a:bodyPr>
            <a:normAutofit/>
          </a:bodyPr>
          <a:lstStyle/>
          <a:p>
            <a:pPr marL="285750" indent="-285750">
              <a:buFont typeface="Courier New" panose="02070309020205020404" pitchFamily="49" charset="0"/>
              <a:buChar char="o"/>
            </a:pPr>
            <a:r>
              <a:rPr lang="en-CA" dirty="0"/>
              <a:t>Make a “Top 10” List</a:t>
            </a:r>
          </a:p>
          <a:p>
            <a:pPr marL="285750" indent="-285750">
              <a:buFont typeface="Courier New" panose="02070309020205020404" pitchFamily="49" charset="0"/>
              <a:buChar char="o"/>
            </a:pPr>
            <a:r>
              <a:rPr lang="en-CA" dirty="0"/>
              <a:t>Check your LinkedIn Contacts</a:t>
            </a:r>
          </a:p>
          <a:p>
            <a:pPr marL="285750" indent="-285750">
              <a:buFont typeface="Courier New" panose="02070309020205020404" pitchFamily="49" charset="0"/>
              <a:buChar char="o"/>
            </a:pPr>
            <a:r>
              <a:rPr lang="en-CA" dirty="0"/>
              <a:t>Join professional groups and associations</a:t>
            </a:r>
          </a:p>
          <a:p>
            <a:pPr marL="285750" indent="-285750">
              <a:buFont typeface="Courier New" panose="02070309020205020404" pitchFamily="49" charset="0"/>
              <a:buChar char="o"/>
            </a:pPr>
            <a:r>
              <a:rPr lang="en-CA" dirty="0"/>
              <a:t>Good </a:t>
            </a:r>
            <a:r>
              <a:rPr lang="en-CA" dirty="0" err="1"/>
              <a:t>Ol</a:t>
            </a:r>
            <a:r>
              <a:rPr lang="en-CA" dirty="0"/>
              <a:t>’ Fashioned Networking</a:t>
            </a:r>
          </a:p>
          <a:p>
            <a:endParaRPr lang="en-US" dirty="0"/>
          </a:p>
        </p:txBody>
      </p:sp>
      <p:sp>
        <p:nvSpPr>
          <p:cNvPr id="148" name="Freeform: Shape 147">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0" name="Freeform: Shape 149">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77485"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2" name="Freeform: Shape 151">
            <a:extLst>
              <a:ext uri="{FF2B5EF4-FFF2-40B4-BE49-F238E27FC236}">
                <a16:creationId xmlns:a16="http://schemas.microsoft.com/office/drawing/2014/main" id="{55C54A75-E44A-4147-B9D0-FF46CFD31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49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6" name="Picture 10" descr="iceberg-talento">
            <a:extLst>
              <a:ext uri="{FF2B5EF4-FFF2-40B4-BE49-F238E27FC236}">
                <a16:creationId xmlns:a16="http://schemas.microsoft.com/office/drawing/2014/main" id="{A4DF2BA0-8610-114F-8210-6C8660913C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847" r="34527"/>
          <a:stretch/>
        </p:blipFill>
        <p:spPr bwMode="auto">
          <a:xfrm>
            <a:off x="7203882" y="10"/>
            <a:ext cx="4988118" cy="6857990"/>
          </a:xfrm>
          <a:custGeom>
            <a:avLst/>
            <a:gdLst/>
            <a:ahLst/>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7263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4">
                                            <p:txEl>
                                              <p:pRg st="0" end="0"/>
                                            </p:txEl>
                                          </p:spTgt>
                                        </p:tgtEl>
                                        <p:attrNameLst>
                                          <p:attrName>style.visibility</p:attrName>
                                        </p:attrNameLst>
                                      </p:cBhvr>
                                      <p:to>
                                        <p:strVal val="visible"/>
                                      </p:to>
                                    </p:set>
                                    <p:animEffect transition="in" filter="fade">
                                      <p:cBhvr>
                                        <p:cTn id="7" dur="1000"/>
                                        <p:tgtEl>
                                          <p:spTgt spid="114">
                                            <p:txEl>
                                              <p:pRg st="0" end="0"/>
                                            </p:txEl>
                                          </p:spTgt>
                                        </p:tgtEl>
                                      </p:cBhvr>
                                    </p:animEffect>
                                    <p:anim calcmode="lin" valueType="num">
                                      <p:cBhvr>
                                        <p:cTn id="8" dur="1000" fill="hold"/>
                                        <p:tgtEl>
                                          <p:spTgt spid="1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4">
                                            <p:txEl>
                                              <p:pRg st="1" end="1"/>
                                            </p:txEl>
                                          </p:spTgt>
                                        </p:tgtEl>
                                        <p:attrNameLst>
                                          <p:attrName>style.visibility</p:attrName>
                                        </p:attrNameLst>
                                      </p:cBhvr>
                                      <p:to>
                                        <p:strVal val="visible"/>
                                      </p:to>
                                    </p:set>
                                    <p:animEffect transition="in" filter="fade">
                                      <p:cBhvr>
                                        <p:cTn id="12" dur="1000"/>
                                        <p:tgtEl>
                                          <p:spTgt spid="114">
                                            <p:txEl>
                                              <p:pRg st="1" end="1"/>
                                            </p:txEl>
                                          </p:spTgt>
                                        </p:tgtEl>
                                      </p:cBhvr>
                                    </p:animEffect>
                                    <p:anim calcmode="lin" valueType="num">
                                      <p:cBhvr>
                                        <p:cTn id="13" dur="1000" fill="hold"/>
                                        <p:tgtEl>
                                          <p:spTgt spid="11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1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4">
                                            <p:txEl>
                                              <p:pRg st="2" end="2"/>
                                            </p:txEl>
                                          </p:spTgt>
                                        </p:tgtEl>
                                        <p:attrNameLst>
                                          <p:attrName>style.visibility</p:attrName>
                                        </p:attrNameLst>
                                      </p:cBhvr>
                                      <p:to>
                                        <p:strVal val="visible"/>
                                      </p:to>
                                    </p:set>
                                    <p:animEffect transition="in" filter="fade">
                                      <p:cBhvr>
                                        <p:cTn id="17" dur="1000"/>
                                        <p:tgtEl>
                                          <p:spTgt spid="114">
                                            <p:txEl>
                                              <p:pRg st="2" end="2"/>
                                            </p:txEl>
                                          </p:spTgt>
                                        </p:tgtEl>
                                      </p:cBhvr>
                                    </p:animEffect>
                                    <p:anim calcmode="lin" valueType="num">
                                      <p:cBhvr>
                                        <p:cTn id="18" dur="1000" fill="hold"/>
                                        <p:tgtEl>
                                          <p:spTgt spid="11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1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4">
                                            <p:txEl>
                                              <p:pRg st="3" end="3"/>
                                            </p:txEl>
                                          </p:spTgt>
                                        </p:tgtEl>
                                        <p:attrNameLst>
                                          <p:attrName>style.visibility</p:attrName>
                                        </p:attrNameLst>
                                      </p:cBhvr>
                                      <p:to>
                                        <p:strVal val="visible"/>
                                      </p:to>
                                    </p:set>
                                    <p:animEffect transition="in" filter="fade">
                                      <p:cBhvr>
                                        <p:cTn id="22" dur="1000"/>
                                        <p:tgtEl>
                                          <p:spTgt spid="114">
                                            <p:txEl>
                                              <p:pRg st="3" end="3"/>
                                            </p:txEl>
                                          </p:spTgt>
                                        </p:tgtEl>
                                      </p:cBhvr>
                                    </p:animEffect>
                                    <p:anim calcmode="lin" valueType="num">
                                      <p:cBhvr>
                                        <p:cTn id="23" dur="1000" fill="hold"/>
                                        <p:tgtEl>
                                          <p:spTgt spid="11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7" name="Freeform: Shape 136">
            <a:extLst>
              <a:ext uri="{FF2B5EF4-FFF2-40B4-BE49-F238E27FC236}">
                <a16:creationId xmlns:a16="http://schemas.microsoft.com/office/drawing/2014/main" id="{BC0385E9-02B2-4941-889A-EAD43F5BB0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36139" y="0"/>
            <a:ext cx="5455860" cy="6858000"/>
          </a:xfrm>
          <a:custGeom>
            <a:avLst/>
            <a:gdLst>
              <a:gd name="connsiteX0" fmla="*/ 3832837 w 5455860"/>
              <a:gd name="connsiteY0" fmla="*/ 0 h 6858000"/>
              <a:gd name="connsiteX1" fmla="*/ 2739604 w 5455860"/>
              <a:gd name="connsiteY1" fmla="*/ 0 h 6858000"/>
              <a:gd name="connsiteX2" fmla="*/ 1959438 w 5455860"/>
              <a:gd name="connsiteY2" fmla="*/ 0 h 6858000"/>
              <a:gd name="connsiteX3" fmla="*/ 1895061 w 5455860"/>
              <a:gd name="connsiteY3" fmla="*/ 0 h 6858000"/>
              <a:gd name="connsiteX4" fmla="*/ 249909 w 5455860"/>
              <a:gd name="connsiteY4" fmla="*/ 0 h 6858000"/>
              <a:gd name="connsiteX5" fmla="*/ 0 w 5455860"/>
              <a:gd name="connsiteY5" fmla="*/ 0 h 6858000"/>
              <a:gd name="connsiteX6" fmla="*/ 0 w 5455860"/>
              <a:gd name="connsiteY6" fmla="*/ 6858000 h 6858000"/>
              <a:gd name="connsiteX7" fmla="*/ 249909 w 5455860"/>
              <a:gd name="connsiteY7" fmla="*/ 6858000 h 6858000"/>
              <a:gd name="connsiteX8" fmla="*/ 1895061 w 5455860"/>
              <a:gd name="connsiteY8" fmla="*/ 6858000 h 6858000"/>
              <a:gd name="connsiteX9" fmla="*/ 1959438 w 5455860"/>
              <a:gd name="connsiteY9" fmla="*/ 6858000 h 6858000"/>
              <a:gd name="connsiteX10" fmla="*/ 2739604 w 5455860"/>
              <a:gd name="connsiteY10" fmla="*/ 6858000 h 6858000"/>
              <a:gd name="connsiteX11" fmla="*/ 2953106 w 5455860"/>
              <a:gd name="connsiteY11" fmla="*/ 6858000 h 6858000"/>
              <a:gd name="connsiteX12" fmla="*/ 3064862 w 5455860"/>
              <a:gd name="connsiteY12" fmla="*/ 6780599 h 6858000"/>
              <a:gd name="connsiteX13" fmla="*/ 3581510 w 5455860"/>
              <a:gd name="connsiteY13" fmla="*/ 6374814 h 6858000"/>
              <a:gd name="connsiteX14" fmla="*/ 5455860 w 5455860"/>
              <a:gd name="connsiteY14" fmla="*/ 3621656 h 6858000"/>
              <a:gd name="connsiteX15" fmla="*/ 3854961 w 5455860"/>
              <a:gd name="connsiteY15"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55860" h="6858000">
                <a:moveTo>
                  <a:pt x="3832837" y="0"/>
                </a:moveTo>
                <a:lnTo>
                  <a:pt x="2739604" y="0"/>
                </a:lnTo>
                <a:lnTo>
                  <a:pt x="1959438" y="0"/>
                </a:lnTo>
                <a:lnTo>
                  <a:pt x="1895061" y="0"/>
                </a:lnTo>
                <a:lnTo>
                  <a:pt x="249909" y="0"/>
                </a:lnTo>
                <a:lnTo>
                  <a:pt x="0" y="0"/>
                </a:lnTo>
                <a:lnTo>
                  <a:pt x="0" y="6858000"/>
                </a:lnTo>
                <a:lnTo>
                  <a:pt x="249909" y="6858000"/>
                </a:lnTo>
                <a:lnTo>
                  <a:pt x="1895061" y="6858000"/>
                </a:lnTo>
                <a:lnTo>
                  <a:pt x="1959438" y="6858000"/>
                </a:lnTo>
                <a:lnTo>
                  <a:pt x="2739604" y="6858000"/>
                </a:lnTo>
                <a:lnTo>
                  <a:pt x="2953106" y="6858000"/>
                </a:lnTo>
                <a:lnTo>
                  <a:pt x="3064862" y="6780599"/>
                </a:lnTo>
                <a:cubicBezTo>
                  <a:pt x="3238680" y="6653108"/>
                  <a:pt x="3409307" y="6515397"/>
                  <a:pt x="3581510" y="6374814"/>
                </a:cubicBezTo>
                <a:cubicBezTo>
                  <a:pt x="4527135" y="5602839"/>
                  <a:pt x="5455860" y="4969131"/>
                  <a:pt x="5455860" y="3621656"/>
                </a:cubicBezTo>
                <a:cubicBezTo>
                  <a:pt x="5455860" y="2093192"/>
                  <a:pt x="4882124" y="754641"/>
                  <a:pt x="3854961" y="14997"/>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9" name="Freeform: Shape 138">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25586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1" name="Freeform: Shape 140">
            <a:extLst>
              <a:ext uri="{FF2B5EF4-FFF2-40B4-BE49-F238E27FC236}">
                <a16:creationId xmlns:a16="http://schemas.microsoft.com/office/drawing/2014/main" id="{55C54A75-E44A-4147-B9D0-FF46CFD31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69160"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5EECE9AE-4009-974A-8263-D25CFD6AEC26}"/>
              </a:ext>
            </a:extLst>
          </p:cNvPr>
          <p:cNvSpPr>
            <a:spLocks noGrp="1"/>
          </p:cNvSpPr>
          <p:nvPr>
            <p:ph type="title"/>
          </p:nvPr>
        </p:nvSpPr>
        <p:spPr>
          <a:xfrm>
            <a:off x="7520725" y="732445"/>
            <a:ext cx="4148511" cy="1944371"/>
          </a:xfrm>
        </p:spPr>
        <p:txBody>
          <a:bodyPr anchor="b">
            <a:normAutofit/>
          </a:bodyPr>
          <a:lstStyle/>
          <a:p>
            <a:r>
              <a:rPr lang="en-CA" dirty="0">
                <a:solidFill>
                  <a:srgbClr val="0070C0"/>
                </a:solidFill>
              </a:rPr>
              <a:t>Quality over Quantity </a:t>
            </a:r>
            <a:endParaRPr lang="en-US" dirty="0">
              <a:solidFill>
                <a:srgbClr val="0070C0"/>
              </a:solidFill>
            </a:endParaRPr>
          </a:p>
        </p:txBody>
      </p:sp>
      <p:pic>
        <p:nvPicPr>
          <p:cNvPr id="4098" name="Picture 2" descr="ISO 9001: 2015 &amp; QMS - Quality Over Quantity | CGBusiness Consulting">
            <a:extLst>
              <a:ext uri="{FF2B5EF4-FFF2-40B4-BE49-F238E27FC236}">
                <a16:creationId xmlns:a16="http://schemas.microsoft.com/office/drawing/2014/main" id="{BEDBD8B7-43B6-C640-8190-9E6907474B9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391" b="89848" l="1429" r="90571">
                        <a14:foregroundMark x1="6571" y1="45939" x2="6571" y2="45939"/>
                        <a14:foregroundMark x1="8286" y1="51523" x2="8286" y2="51523"/>
                        <a14:foregroundMark x1="1714" y1="46701" x2="1714" y2="46701"/>
                        <a14:foregroundMark x1="9143" y1="48731" x2="9143" y2="48731"/>
                        <a14:foregroundMark x1="86714" y1="9391" x2="86714" y2="9391"/>
                        <a14:foregroundMark x1="48000" y1="44416" x2="48000" y2="44416"/>
                        <a14:foregroundMark x1="55857" y1="42386" x2="55857" y2="42386"/>
                        <a14:foregroundMark x1="63429" y1="40609" x2="63429" y2="40609"/>
                        <a14:foregroundMark x1="66429" y1="40609" x2="66429" y2="40609"/>
                        <a14:foregroundMark x1="70000" y1="37817" x2="70000" y2="37817"/>
                        <a14:foregroundMark x1="66714" y1="37817" x2="66714" y2="37817"/>
                        <a14:foregroundMark x1="61000" y1="40863" x2="61000" y2="40863"/>
                        <a14:foregroundMark x1="35857" y1="51523" x2="35857" y2="51523"/>
                        <a14:foregroundMark x1="34429" y1="50000" x2="34429" y2="50000"/>
                        <a14:foregroundMark x1="31143" y1="51269" x2="31143" y2="51269"/>
                        <a14:foregroundMark x1="25571" y1="54315" x2="25571" y2="54315"/>
                        <a14:foregroundMark x1="39000" y1="47970" x2="39000" y2="47970"/>
                        <a14:foregroundMark x1="36714" y1="48985" x2="36714" y2="48985"/>
                        <a14:foregroundMark x1="90571" y1="31472" x2="90571" y2="31472"/>
                        <a14:foregroundMark x1="57714" y1="42640" x2="57714" y2="42640"/>
                        <a14:foregroundMark x1="27857" y1="53807" x2="27857" y2="53807"/>
                        <a14:foregroundMark x1="52857" y1="60914" x2="52857" y2="60914"/>
                        <a14:foregroundMark x1="54000" y1="65228" x2="54000" y2="65228"/>
                        <a14:foregroundMark x1="50286" y1="64975" x2="50286" y2="64975"/>
                        <a14:foregroundMark x1="54571" y1="64721" x2="54571" y2="64721"/>
                        <a14:foregroundMark x1="47143" y1="62944" x2="47143" y2="62944"/>
                        <a14:foregroundMark x1="44571" y1="60660" x2="44571" y2="60660"/>
                        <a14:foregroundMark x1="56143" y1="42640" x2="56143" y2="42640"/>
                        <a14:foregroundMark x1="16714" y1="76904" x2="16714" y2="76904"/>
                        <a14:foregroundMark x1="12857" y1="74365" x2="12857" y2="74365"/>
                        <a14:foregroundMark x1="15286" y1="74873" x2="15286" y2="74873"/>
                        <a14:foregroundMark x1="17143" y1="74873" x2="17143" y2="74873"/>
                        <a14:foregroundMark x1="14857" y1="71066" x2="13571" y2="74873"/>
                        <a14:foregroundMark x1="9857" y1="72843" x2="9857" y2="72843"/>
                        <a14:foregroundMark x1="13286" y1="72843" x2="13286" y2="72843"/>
                        <a14:foregroundMark x1="13286" y1="72843" x2="15286" y2="73604"/>
                        <a14:foregroundMark x1="10714" y1="73096" x2="10714" y2="73096"/>
                        <a14:foregroundMark x1="17143" y1="75127" x2="17143" y2="75127"/>
                        <a14:foregroundMark x1="19429" y1="74365" x2="19429" y2="74365"/>
                        <a14:foregroundMark x1="18143" y1="74365" x2="18143" y2="74365"/>
                        <a14:foregroundMark x1="58143" y1="43655" x2="58143" y2="43655"/>
                        <a14:foregroundMark x1="57429" y1="41371" x2="57429" y2="41371"/>
                      </a14:backgroundRemoval>
                    </a14:imgEffect>
                  </a14:imgLayer>
                </a14:imgProps>
              </a:ext>
              <a:ext uri="{28A0092B-C50C-407E-A947-70E740481C1C}">
                <a14:useLocalDpi xmlns:a14="http://schemas.microsoft.com/office/drawing/2010/main" val="0"/>
              </a:ext>
            </a:extLst>
          </a:blip>
          <a:stretch>
            <a:fillRect/>
          </a:stretch>
        </p:blipFill>
        <p:spPr bwMode="auto">
          <a:xfrm>
            <a:off x="522764" y="1833760"/>
            <a:ext cx="5929233" cy="333519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D7F84C4-4A80-9444-B197-8281E0C765A2}"/>
              </a:ext>
            </a:extLst>
          </p:cNvPr>
          <p:cNvSpPr>
            <a:spLocks noGrp="1"/>
          </p:cNvSpPr>
          <p:nvPr>
            <p:ph idx="1"/>
          </p:nvPr>
        </p:nvSpPr>
        <p:spPr>
          <a:xfrm>
            <a:off x="7645875" y="2685588"/>
            <a:ext cx="4023361" cy="2385392"/>
          </a:xfrm>
        </p:spPr>
        <p:txBody>
          <a:bodyPr>
            <a:normAutofit/>
          </a:bodyPr>
          <a:lstStyle/>
          <a:p>
            <a:pPr marL="285750" lvl="0" indent="-285750">
              <a:lnSpc>
                <a:spcPct val="130000"/>
              </a:lnSpc>
              <a:buFont typeface="Arial" panose="020B0604020202020204" pitchFamily="34" charset="0"/>
              <a:buChar char="•"/>
            </a:pPr>
            <a:r>
              <a:rPr lang="en-CA" sz="1500" dirty="0"/>
              <a:t>Don’t send out dozens of applications</a:t>
            </a:r>
          </a:p>
          <a:p>
            <a:pPr marL="285750" lvl="0" indent="-285750">
              <a:lnSpc>
                <a:spcPct val="130000"/>
              </a:lnSpc>
              <a:buFont typeface="Arial" panose="020B0604020202020204" pitchFamily="34" charset="0"/>
              <a:buChar char="•"/>
            </a:pPr>
            <a:r>
              <a:rPr lang="en-CA" sz="1500" dirty="0"/>
              <a:t>Target is 3 or 4 </a:t>
            </a:r>
            <a:r>
              <a:rPr lang="en-CA" sz="1500" u="sng" dirty="0"/>
              <a:t>good</a:t>
            </a:r>
            <a:r>
              <a:rPr lang="en-CA" sz="1500" dirty="0"/>
              <a:t> applications per day</a:t>
            </a:r>
          </a:p>
          <a:p>
            <a:pPr marL="285750" lvl="0" indent="-285750">
              <a:lnSpc>
                <a:spcPct val="130000"/>
              </a:lnSpc>
              <a:buFont typeface="Arial" panose="020B0604020202020204" pitchFamily="34" charset="0"/>
              <a:buChar char="•"/>
            </a:pPr>
            <a:r>
              <a:rPr lang="en-CA" sz="1500" dirty="0"/>
              <a:t>In addition to application, try and get whatever edge you can</a:t>
            </a:r>
          </a:p>
          <a:p>
            <a:pPr>
              <a:lnSpc>
                <a:spcPct val="130000"/>
              </a:lnSpc>
            </a:pPr>
            <a:endParaRPr lang="en-US" sz="1500" dirty="0"/>
          </a:p>
        </p:txBody>
      </p:sp>
    </p:spTree>
    <p:extLst>
      <p:ext uri="{BB962C8B-B14F-4D97-AF65-F5344CB8AC3E}">
        <p14:creationId xmlns:p14="http://schemas.microsoft.com/office/powerpoint/2010/main" val="2439991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B0F7D69-D93C-4C38-A23D-76E000D69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id="{8CD419D4-EA9D-42D9-BF62-B07F0B7B6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1C6FEC9B-9608-4181-A9E5-A1B80E720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AB1564ED-F26F-451D-97D6-A6EC3E83F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id="{0CA184B6-3482-4F43-87F0-BC765DCFD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6C869923-8380-4244-9548-802C33063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1" name="Freeform: Shape 20">
            <a:extLst>
              <a:ext uri="{FF2B5EF4-FFF2-40B4-BE49-F238E27FC236}">
                <a16:creationId xmlns:a16="http://schemas.microsoft.com/office/drawing/2014/main" id="{C06255F2-BC67-4DDE-B34E-AC4BA21838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3" name="Freeform: Shape 22">
            <a:extLst>
              <a:ext uri="{FF2B5EF4-FFF2-40B4-BE49-F238E27FC236}">
                <a16:creationId xmlns:a16="http://schemas.microsoft.com/office/drawing/2014/main" id="{55169443-FCCD-4C0A-8C69-18CD3FA09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25" name="Rectangle 24">
            <a:extLst>
              <a:ext uri="{FF2B5EF4-FFF2-40B4-BE49-F238E27FC236}">
                <a16:creationId xmlns:a16="http://schemas.microsoft.com/office/drawing/2014/main" id="{AC8EEB0F-BA72-49AC-956F-331B60FDE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Picture 2" descr="AI-friendly Resume">
            <a:extLst>
              <a:ext uri="{FF2B5EF4-FFF2-40B4-BE49-F238E27FC236}">
                <a16:creationId xmlns:a16="http://schemas.microsoft.com/office/drawing/2014/main" id="{716006A5-7C2A-E74E-B06D-5FC43D28855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5263" r="-1" b="10445"/>
          <a:stretch/>
        </p:blipFill>
        <p:spPr bwMode="auto">
          <a:xfrm>
            <a:off x="20" y="10"/>
            <a:ext cx="12188932" cy="6857990"/>
          </a:xfrm>
          <a:prstGeom prst="rect">
            <a:avLst/>
          </a:prstGeom>
          <a:noFill/>
          <a:extLst>
            <a:ext uri="{909E8E84-426E-40DD-AFC4-6F175D3DCCD1}">
              <a14:hiddenFill xmlns:a14="http://schemas.microsoft.com/office/drawing/2010/main">
                <a:solidFill>
                  <a:srgbClr val="FFFFFF"/>
                </a:solidFill>
              </a14:hiddenFill>
            </a:ext>
          </a:extLst>
        </p:spPr>
      </p:pic>
      <p:sp>
        <p:nvSpPr>
          <p:cNvPr id="27" name="Freeform: Shape 26">
            <a:extLst>
              <a:ext uri="{FF2B5EF4-FFF2-40B4-BE49-F238E27FC236}">
                <a16:creationId xmlns:a16="http://schemas.microsoft.com/office/drawing/2014/main" id="{8CC700D5-9809-43F4-89D5-7DBBCB0DC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086" y="1519577"/>
            <a:ext cx="4875255" cy="4344028"/>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Shape 28">
            <a:extLst>
              <a:ext uri="{FF2B5EF4-FFF2-40B4-BE49-F238E27FC236}">
                <a16:creationId xmlns:a16="http://schemas.microsoft.com/office/drawing/2014/main" id="{C7163242-6303-46DC-BAC1-2A204F061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06005" y="1664838"/>
            <a:ext cx="4581293" cy="405909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805C4C40-D70E-4C4F-B228-98A0A6132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00000" flipH="1">
            <a:off x="747085" y="1272209"/>
            <a:ext cx="5147826" cy="4839241"/>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1DA89E1-AD88-2F4D-9EAF-477AD2C5FE20}"/>
              </a:ext>
            </a:extLst>
          </p:cNvPr>
          <p:cNvSpPr>
            <a:spLocks noGrp="1"/>
          </p:cNvSpPr>
          <p:nvPr>
            <p:ph type="title"/>
          </p:nvPr>
        </p:nvSpPr>
        <p:spPr>
          <a:xfrm>
            <a:off x="1364275" y="2247663"/>
            <a:ext cx="3691581" cy="2186393"/>
          </a:xfrm>
        </p:spPr>
        <p:txBody>
          <a:bodyPr vert="horz" lIns="109728" tIns="109728" rIns="109728" bIns="91440" rtlCol="0" anchor="b">
            <a:normAutofit fontScale="90000"/>
          </a:bodyPr>
          <a:lstStyle/>
          <a:p>
            <a:pPr algn="ctr">
              <a:lnSpc>
                <a:spcPct val="120000"/>
              </a:lnSpc>
            </a:pPr>
            <a:r>
              <a:rPr lang="en-US" sz="3700" dirty="0">
                <a:solidFill>
                  <a:schemeClr val="bg1"/>
                </a:solidFill>
              </a:rPr>
              <a:t>Drafting Your Resume</a:t>
            </a:r>
            <a:br>
              <a:rPr lang="en-US" sz="3700" dirty="0">
                <a:solidFill>
                  <a:schemeClr val="bg1"/>
                </a:solidFill>
              </a:rPr>
            </a:br>
            <a:r>
              <a:rPr lang="en-US" sz="1600" dirty="0">
                <a:solidFill>
                  <a:schemeClr val="bg1"/>
                </a:solidFill>
              </a:rPr>
              <a:t>Determine your style/format</a:t>
            </a:r>
            <a:endParaRPr lang="en-US" sz="3700" dirty="0">
              <a:solidFill>
                <a:schemeClr val="bg1"/>
              </a:solidFill>
            </a:endParaRPr>
          </a:p>
        </p:txBody>
      </p:sp>
    </p:spTree>
    <p:extLst>
      <p:ext uri="{BB962C8B-B14F-4D97-AF65-F5344CB8AC3E}">
        <p14:creationId xmlns:p14="http://schemas.microsoft.com/office/powerpoint/2010/main" val="268653139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3" name="Freeform: Shape 72">
            <a:extLst>
              <a:ext uri="{FF2B5EF4-FFF2-40B4-BE49-F238E27FC236}">
                <a16:creationId xmlns:a16="http://schemas.microsoft.com/office/drawing/2014/main" id="{BC0385E9-02B2-4941-889A-EAD43F5BB0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36139" y="0"/>
            <a:ext cx="5455860" cy="6858000"/>
          </a:xfrm>
          <a:custGeom>
            <a:avLst/>
            <a:gdLst>
              <a:gd name="connsiteX0" fmla="*/ 3832837 w 5455860"/>
              <a:gd name="connsiteY0" fmla="*/ 0 h 6858000"/>
              <a:gd name="connsiteX1" fmla="*/ 2739604 w 5455860"/>
              <a:gd name="connsiteY1" fmla="*/ 0 h 6858000"/>
              <a:gd name="connsiteX2" fmla="*/ 1959438 w 5455860"/>
              <a:gd name="connsiteY2" fmla="*/ 0 h 6858000"/>
              <a:gd name="connsiteX3" fmla="*/ 1895061 w 5455860"/>
              <a:gd name="connsiteY3" fmla="*/ 0 h 6858000"/>
              <a:gd name="connsiteX4" fmla="*/ 249909 w 5455860"/>
              <a:gd name="connsiteY4" fmla="*/ 0 h 6858000"/>
              <a:gd name="connsiteX5" fmla="*/ 0 w 5455860"/>
              <a:gd name="connsiteY5" fmla="*/ 0 h 6858000"/>
              <a:gd name="connsiteX6" fmla="*/ 0 w 5455860"/>
              <a:gd name="connsiteY6" fmla="*/ 6858000 h 6858000"/>
              <a:gd name="connsiteX7" fmla="*/ 249909 w 5455860"/>
              <a:gd name="connsiteY7" fmla="*/ 6858000 h 6858000"/>
              <a:gd name="connsiteX8" fmla="*/ 1895061 w 5455860"/>
              <a:gd name="connsiteY8" fmla="*/ 6858000 h 6858000"/>
              <a:gd name="connsiteX9" fmla="*/ 1959438 w 5455860"/>
              <a:gd name="connsiteY9" fmla="*/ 6858000 h 6858000"/>
              <a:gd name="connsiteX10" fmla="*/ 2739604 w 5455860"/>
              <a:gd name="connsiteY10" fmla="*/ 6858000 h 6858000"/>
              <a:gd name="connsiteX11" fmla="*/ 2953106 w 5455860"/>
              <a:gd name="connsiteY11" fmla="*/ 6858000 h 6858000"/>
              <a:gd name="connsiteX12" fmla="*/ 3064862 w 5455860"/>
              <a:gd name="connsiteY12" fmla="*/ 6780599 h 6858000"/>
              <a:gd name="connsiteX13" fmla="*/ 3581510 w 5455860"/>
              <a:gd name="connsiteY13" fmla="*/ 6374814 h 6858000"/>
              <a:gd name="connsiteX14" fmla="*/ 5455860 w 5455860"/>
              <a:gd name="connsiteY14" fmla="*/ 3621656 h 6858000"/>
              <a:gd name="connsiteX15" fmla="*/ 3854961 w 5455860"/>
              <a:gd name="connsiteY15"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55860" h="6858000">
                <a:moveTo>
                  <a:pt x="3832837" y="0"/>
                </a:moveTo>
                <a:lnTo>
                  <a:pt x="2739604" y="0"/>
                </a:lnTo>
                <a:lnTo>
                  <a:pt x="1959438" y="0"/>
                </a:lnTo>
                <a:lnTo>
                  <a:pt x="1895061" y="0"/>
                </a:lnTo>
                <a:lnTo>
                  <a:pt x="249909" y="0"/>
                </a:lnTo>
                <a:lnTo>
                  <a:pt x="0" y="0"/>
                </a:lnTo>
                <a:lnTo>
                  <a:pt x="0" y="6858000"/>
                </a:lnTo>
                <a:lnTo>
                  <a:pt x="249909" y="6858000"/>
                </a:lnTo>
                <a:lnTo>
                  <a:pt x="1895061" y="6858000"/>
                </a:lnTo>
                <a:lnTo>
                  <a:pt x="1959438" y="6858000"/>
                </a:lnTo>
                <a:lnTo>
                  <a:pt x="2739604" y="6858000"/>
                </a:lnTo>
                <a:lnTo>
                  <a:pt x="2953106" y="6858000"/>
                </a:lnTo>
                <a:lnTo>
                  <a:pt x="3064862" y="6780599"/>
                </a:lnTo>
                <a:cubicBezTo>
                  <a:pt x="3238680" y="6653108"/>
                  <a:pt x="3409307" y="6515397"/>
                  <a:pt x="3581510" y="6374814"/>
                </a:cubicBezTo>
                <a:cubicBezTo>
                  <a:pt x="4527135" y="5602839"/>
                  <a:pt x="5455860" y="4969131"/>
                  <a:pt x="5455860" y="3621656"/>
                </a:cubicBezTo>
                <a:cubicBezTo>
                  <a:pt x="5455860" y="2093192"/>
                  <a:pt x="4882124" y="754641"/>
                  <a:pt x="3854961" y="14997"/>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Freeform: Shape 74">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25586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7" name="Freeform: Shape 76">
            <a:extLst>
              <a:ext uri="{FF2B5EF4-FFF2-40B4-BE49-F238E27FC236}">
                <a16:creationId xmlns:a16="http://schemas.microsoft.com/office/drawing/2014/main" id="{55C54A75-E44A-4147-B9D0-FF46CFD31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69160"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749A397C-6C6C-E04D-87D3-8C18D40BF9B0}"/>
              </a:ext>
            </a:extLst>
          </p:cNvPr>
          <p:cNvSpPr>
            <a:spLocks noGrp="1"/>
          </p:cNvSpPr>
          <p:nvPr>
            <p:ph type="title"/>
          </p:nvPr>
        </p:nvSpPr>
        <p:spPr>
          <a:xfrm>
            <a:off x="7562436" y="446784"/>
            <a:ext cx="4148511" cy="1944371"/>
          </a:xfrm>
        </p:spPr>
        <p:txBody>
          <a:bodyPr anchor="b">
            <a:normAutofit/>
          </a:bodyPr>
          <a:lstStyle/>
          <a:p>
            <a:r>
              <a:rPr lang="en-CA" dirty="0">
                <a:solidFill>
                  <a:srgbClr val="0070C0"/>
                </a:solidFill>
              </a:rPr>
              <a:t>Chronological Resume </a:t>
            </a:r>
            <a:endParaRPr lang="en-US" dirty="0">
              <a:solidFill>
                <a:srgbClr val="0070C0"/>
              </a:solidFill>
            </a:endParaRPr>
          </a:p>
        </p:txBody>
      </p:sp>
      <p:pic>
        <p:nvPicPr>
          <p:cNvPr id="1026" name="Picture 2" descr="Guest Post: Choosing a Resume Format - CareerSource NEFL">
            <a:extLst>
              <a:ext uri="{FF2B5EF4-FFF2-40B4-BE49-F238E27FC236}">
                <a16:creationId xmlns:a16="http://schemas.microsoft.com/office/drawing/2014/main" id="{91D5DFDE-AEF3-7841-9120-F05BF33E66D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50653" y="271756"/>
            <a:ext cx="4799008" cy="63144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a:extLst>
              <a:ext uri="{FF2B5EF4-FFF2-40B4-BE49-F238E27FC236}">
                <a16:creationId xmlns:a16="http://schemas.microsoft.com/office/drawing/2014/main" id="{4FB9F152-6415-F44D-83CB-AFCBC1FFC397}"/>
              </a:ext>
            </a:extLst>
          </p:cNvPr>
          <p:cNvSpPr>
            <a:spLocks noGrp="1"/>
          </p:cNvSpPr>
          <p:nvPr>
            <p:ph idx="1"/>
          </p:nvPr>
        </p:nvSpPr>
        <p:spPr>
          <a:xfrm>
            <a:off x="7562435" y="2391155"/>
            <a:ext cx="4023361" cy="2385392"/>
          </a:xfrm>
        </p:spPr>
        <p:txBody>
          <a:bodyPr>
            <a:normAutofit/>
          </a:bodyPr>
          <a:lstStyle/>
          <a:p>
            <a:pPr marL="285750" indent="-285750">
              <a:buFont typeface="Courier New" panose="02070309020205020404" pitchFamily="49" charset="0"/>
              <a:buChar char="o"/>
            </a:pPr>
            <a:r>
              <a:rPr lang="en-US" dirty="0"/>
              <a:t>Work experience in chronological order</a:t>
            </a:r>
          </a:p>
          <a:p>
            <a:pPr marL="285750" indent="-285750">
              <a:buFont typeface="Courier New" panose="02070309020205020404" pitchFamily="49" charset="0"/>
              <a:buChar char="o"/>
            </a:pPr>
            <a:r>
              <a:rPr lang="en-US" dirty="0"/>
              <a:t>Focused career path</a:t>
            </a:r>
          </a:p>
          <a:p>
            <a:pPr marL="285750" indent="-285750">
              <a:buFont typeface="Courier New" panose="02070309020205020404" pitchFamily="49" charset="0"/>
              <a:buChar char="o"/>
            </a:pPr>
            <a:r>
              <a:rPr lang="en-US" dirty="0"/>
              <a:t>Related experience</a:t>
            </a:r>
          </a:p>
          <a:p>
            <a:pPr marL="285750" indent="-285750">
              <a:buFont typeface="Courier New" panose="02070309020205020404" pitchFamily="49" charset="0"/>
              <a:buChar char="o"/>
            </a:pPr>
            <a:endParaRPr lang="en-US" dirty="0"/>
          </a:p>
        </p:txBody>
      </p:sp>
      <p:cxnSp>
        <p:nvCxnSpPr>
          <p:cNvPr id="6" name="Straight Arrow Connector 5">
            <a:extLst>
              <a:ext uri="{FF2B5EF4-FFF2-40B4-BE49-F238E27FC236}">
                <a16:creationId xmlns:a16="http://schemas.microsoft.com/office/drawing/2014/main" id="{BE284916-96B7-DB46-9FB6-308418573E55}"/>
              </a:ext>
            </a:extLst>
          </p:cNvPr>
          <p:cNvCxnSpPr>
            <a:cxnSpLocks/>
          </p:cNvCxnSpPr>
          <p:nvPr/>
        </p:nvCxnSpPr>
        <p:spPr>
          <a:xfrm flipH="1">
            <a:off x="4058237" y="2629058"/>
            <a:ext cx="628063" cy="417759"/>
          </a:xfrm>
          <a:prstGeom prst="straightConnector1">
            <a:avLst/>
          </a:prstGeom>
          <a:ln w="76200">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1615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26" presetClass="emph" presetSubtype="0" fill="hold" nodeType="withEffect">
                                  <p:stCondLst>
                                    <p:cond delay="0"/>
                                  </p:stCondLst>
                                  <p:childTnLst>
                                    <p:animEffect transition="out" filter="fade">
                                      <p:cBhvr>
                                        <p:cTn id="21" dur="500" tmFilter="0, 0; .2, .5; .8, .5; 1, 0"/>
                                        <p:tgtEl>
                                          <p:spTgt spid="6"/>
                                        </p:tgtEl>
                                      </p:cBhvr>
                                    </p:animEffect>
                                    <p:animScale>
                                      <p:cBhvr>
                                        <p:cTn id="22"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3" name="Freeform: Shape 72">
            <a:extLst>
              <a:ext uri="{FF2B5EF4-FFF2-40B4-BE49-F238E27FC236}">
                <a16:creationId xmlns:a16="http://schemas.microsoft.com/office/drawing/2014/main" id="{BC0385E9-02B2-4941-889A-EAD43F5BB0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36139" y="0"/>
            <a:ext cx="5455860" cy="6858000"/>
          </a:xfrm>
          <a:custGeom>
            <a:avLst/>
            <a:gdLst>
              <a:gd name="connsiteX0" fmla="*/ 3832837 w 5455860"/>
              <a:gd name="connsiteY0" fmla="*/ 0 h 6858000"/>
              <a:gd name="connsiteX1" fmla="*/ 2739604 w 5455860"/>
              <a:gd name="connsiteY1" fmla="*/ 0 h 6858000"/>
              <a:gd name="connsiteX2" fmla="*/ 1959438 w 5455860"/>
              <a:gd name="connsiteY2" fmla="*/ 0 h 6858000"/>
              <a:gd name="connsiteX3" fmla="*/ 1895061 w 5455860"/>
              <a:gd name="connsiteY3" fmla="*/ 0 h 6858000"/>
              <a:gd name="connsiteX4" fmla="*/ 249909 w 5455860"/>
              <a:gd name="connsiteY4" fmla="*/ 0 h 6858000"/>
              <a:gd name="connsiteX5" fmla="*/ 0 w 5455860"/>
              <a:gd name="connsiteY5" fmla="*/ 0 h 6858000"/>
              <a:gd name="connsiteX6" fmla="*/ 0 w 5455860"/>
              <a:gd name="connsiteY6" fmla="*/ 6858000 h 6858000"/>
              <a:gd name="connsiteX7" fmla="*/ 249909 w 5455860"/>
              <a:gd name="connsiteY7" fmla="*/ 6858000 h 6858000"/>
              <a:gd name="connsiteX8" fmla="*/ 1895061 w 5455860"/>
              <a:gd name="connsiteY8" fmla="*/ 6858000 h 6858000"/>
              <a:gd name="connsiteX9" fmla="*/ 1959438 w 5455860"/>
              <a:gd name="connsiteY9" fmla="*/ 6858000 h 6858000"/>
              <a:gd name="connsiteX10" fmla="*/ 2739604 w 5455860"/>
              <a:gd name="connsiteY10" fmla="*/ 6858000 h 6858000"/>
              <a:gd name="connsiteX11" fmla="*/ 2953106 w 5455860"/>
              <a:gd name="connsiteY11" fmla="*/ 6858000 h 6858000"/>
              <a:gd name="connsiteX12" fmla="*/ 3064862 w 5455860"/>
              <a:gd name="connsiteY12" fmla="*/ 6780599 h 6858000"/>
              <a:gd name="connsiteX13" fmla="*/ 3581510 w 5455860"/>
              <a:gd name="connsiteY13" fmla="*/ 6374814 h 6858000"/>
              <a:gd name="connsiteX14" fmla="*/ 5455860 w 5455860"/>
              <a:gd name="connsiteY14" fmla="*/ 3621656 h 6858000"/>
              <a:gd name="connsiteX15" fmla="*/ 3854961 w 5455860"/>
              <a:gd name="connsiteY15"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55860" h="6858000">
                <a:moveTo>
                  <a:pt x="3832837" y="0"/>
                </a:moveTo>
                <a:lnTo>
                  <a:pt x="2739604" y="0"/>
                </a:lnTo>
                <a:lnTo>
                  <a:pt x="1959438" y="0"/>
                </a:lnTo>
                <a:lnTo>
                  <a:pt x="1895061" y="0"/>
                </a:lnTo>
                <a:lnTo>
                  <a:pt x="249909" y="0"/>
                </a:lnTo>
                <a:lnTo>
                  <a:pt x="0" y="0"/>
                </a:lnTo>
                <a:lnTo>
                  <a:pt x="0" y="6858000"/>
                </a:lnTo>
                <a:lnTo>
                  <a:pt x="249909" y="6858000"/>
                </a:lnTo>
                <a:lnTo>
                  <a:pt x="1895061" y="6858000"/>
                </a:lnTo>
                <a:lnTo>
                  <a:pt x="1959438" y="6858000"/>
                </a:lnTo>
                <a:lnTo>
                  <a:pt x="2739604" y="6858000"/>
                </a:lnTo>
                <a:lnTo>
                  <a:pt x="2953106" y="6858000"/>
                </a:lnTo>
                <a:lnTo>
                  <a:pt x="3064862" y="6780599"/>
                </a:lnTo>
                <a:cubicBezTo>
                  <a:pt x="3238680" y="6653108"/>
                  <a:pt x="3409307" y="6515397"/>
                  <a:pt x="3581510" y="6374814"/>
                </a:cubicBezTo>
                <a:cubicBezTo>
                  <a:pt x="4527135" y="5602839"/>
                  <a:pt x="5455860" y="4969131"/>
                  <a:pt x="5455860" y="3621656"/>
                </a:cubicBezTo>
                <a:cubicBezTo>
                  <a:pt x="5455860" y="2093192"/>
                  <a:pt x="4882124" y="754641"/>
                  <a:pt x="3854961" y="14997"/>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Freeform: Shape 74">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25586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7" name="Freeform: Shape 76">
            <a:extLst>
              <a:ext uri="{FF2B5EF4-FFF2-40B4-BE49-F238E27FC236}">
                <a16:creationId xmlns:a16="http://schemas.microsoft.com/office/drawing/2014/main" id="{55C54A75-E44A-4147-B9D0-FF46CFD31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69160"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925ABAB1-FD2A-C447-90DA-8E717442635D}"/>
              </a:ext>
            </a:extLst>
          </p:cNvPr>
          <p:cNvSpPr>
            <a:spLocks noGrp="1"/>
          </p:cNvSpPr>
          <p:nvPr>
            <p:ph type="title"/>
          </p:nvPr>
        </p:nvSpPr>
        <p:spPr>
          <a:xfrm>
            <a:off x="7562436" y="399414"/>
            <a:ext cx="4148511" cy="1944371"/>
          </a:xfrm>
        </p:spPr>
        <p:txBody>
          <a:bodyPr anchor="b">
            <a:normAutofit/>
          </a:bodyPr>
          <a:lstStyle/>
          <a:p>
            <a:r>
              <a:rPr lang="en-US" dirty="0">
                <a:solidFill>
                  <a:srgbClr val="0070C0"/>
                </a:solidFill>
              </a:rPr>
              <a:t>Functional Resume</a:t>
            </a:r>
          </a:p>
        </p:txBody>
      </p:sp>
      <p:pic>
        <p:nvPicPr>
          <p:cNvPr id="2050" name="Picture 2" descr="Functional Resume: Template, Examples, and Writing Guide">
            <a:extLst>
              <a:ext uri="{FF2B5EF4-FFF2-40B4-BE49-F238E27FC236}">
                <a16:creationId xmlns:a16="http://schemas.microsoft.com/office/drawing/2014/main" id="{B2312AA8-D27A-5740-8BCA-C45DB7E37D6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7063" y="283136"/>
            <a:ext cx="4781710" cy="62917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a:extLst>
              <a:ext uri="{FF2B5EF4-FFF2-40B4-BE49-F238E27FC236}">
                <a16:creationId xmlns:a16="http://schemas.microsoft.com/office/drawing/2014/main" id="{0C987B3B-844B-2446-8621-61AEB32AD1DF}"/>
              </a:ext>
            </a:extLst>
          </p:cNvPr>
          <p:cNvSpPr>
            <a:spLocks noGrp="1"/>
          </p:cNvSpPr>
          <p:nvPr>
            <p:ph idx="1"/>
          </p:nvPr>
        </p:nvSpPr>
        <p:spPr>
          <a:xfrm>
            <a:off x="7562436" y="2441755"/>
            <a:ext cx="4023361" cy="2835210"/>
          </a:xfrm>
        </p:spPr>
        <p:txBody>
          <a:bodyPr>
            <a:normAutofit fontScale="92500" lnSpcReduction="10000"/>
          </a:bodyPr>
          <a:lstStyle/>
          <a:p>
            <a:pPr marL="285750" indent="-285750">
              <a:buFont typeface="Courier New" panose="02070309020205020404" pitchFamily="49" charset="0"/>
              <a:buChar char="o"/>
            </a:pPr>
            <a:r>
              <a:rPr lang="en-US" dirty="0"/>
              <a:t>Focused on skills, technical knowledge and  achievements</a:t>
            </a:r>
          </a:p>
          <a:p>
            <a:pPr marL="285750" indent="-285750">
              <a:buFont typeface="Courier New" panose="02070309020205020404" pitchFamily="49" charset="0"/>
              <a:buChar char="o"/>
            </a:pPr>
            <a:r>
              <a:rPr lang="en-US" dirty="0"/>
              <a:t>Not focused on workplace experience</a:t>
            </a:r>
          </a:p>
          <a:p>
            <a:pPr marL="285750" indent="-285750">
              <a:buFont typeface="Courier New" panose="02070309020205020404" pitchFamily="49" charset="0"/>
              <a:buChar char="o"/>
            </a:pPr>
            <a:r>
              <a:rPr lang="en-US" dirty="0"/>
              <a:t>Great for someone with less experience or new grads</a:t>
            </a:r>
          </a:p>
        </p:txBody>
      </p:sp>
      <p:cxnSp>
        <p:nvCxnSpPr>
          <p:cNvPr id="9" name="Straight Arrow Connector 8">
            <a:extLst>
              <a:ext uri="{FF2B5EF4-FFF2-40B4-BE49-F238E27FC236}">
                <a16:creationId xmlns:a16="http://schemas.microsoft.com/office/drawing/2014/main" id="{6D3EABB1-B6FA-BA4A-8B69-09E6A61B7140}"/>
              </a:ext>
            </a:extLst>
          </p:cNvPr>
          <p:cNvCxnSpPr>
            <a:cxnSpLocks/>
          </p:cNvCxnSpPr>
          <p:nvPr/>
        </p:nvCxnSpPr>
        <p:spPr>
          <a:xfrm flipH="1">
            <a:off x="3888957" y="2563744"/>
            <a:ext cx="628063" cy="417759"/>
          </a:xfrm>
          <a:prstGeom prst="straightConnector1">
            <a:avLst/>
          </a:prstGeom>
          <a:ln w="76200">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70940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26" presetClass="emph" presetSubtype="0" fill="hold" nodeType="withEffect">
                                  <p:stCondLst>
                                    <p:cond delay="0"/>
                                  </p:stCondLst>
                                  <p:childTnLst>
                                    <p:animEffect transition="out" filter="fade">
                                      <p:cBhvr>
                                        <p:cTn id="21" dur="500" tmFilter="0, 0; .2, .5; .8, .5; 1, 0"/>
                                        <p:tgtEl>
                                          <p:spTgt spid="9"/>
                                        </p:tgtEl>
                                      </p:cBhvr>
                                    </p:animEffect>
                                    <p:animScale>
                                      <p:cBhvr>
                                        <p:cTn id="22"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4" name="Rectangle 83">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86" name="Freeform: Shape 85">
            <a:extLst>
              <a:ext uri="{FF2B5EF4-FFF2-40B4-BE49-F238E27FC236}">
                <a16:creationId xmlns:a16="http://schemas.microsoft.com/office/drawing/2014/main" id="{BC0385E9-02B2-4941-889A-EAD43F5BB0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36139" y="0"/>
            <a:ext cx="5455860" cy="6858000"/>
          </a:xfrm>
          <a:custGeom>
            <a:avLst/>
            <a:gdLst>
              <a:gd name="connsiteX0" fmla="*/ 3832837 w 5455860"/>
              <a:gd name="connsiteY0" fmla="*/ 0 h 6858000"/>
              <a:gd name="connsiteX1" fmla="*/ 2739604 w 5455860"/>
              <a:gd name="connsiteY1" fmla="*/ 0 h 6858000"/>
              <a:gd name="connsiteX2" fmla="*/ 1959438 w 5455860"/>
              <a:gd name="connsiteY2" fmla="*/ 0 h 6858000"/>
              <a:gd name="connsiteX3" fmla="*/ 1895061 w 5455860"/>
              <a:gd name="connsiteY3" fmla="*/ 0 h 6858000"/>
              <a:gd name="connsiteX4" fmla="*/ 249909 w 5455860"/>
              <a:gd name="connsiteY4" fmla="*/ 0 h 6858000"/>
              <a:gd name="connsiteX5" fmla="*/ 0 w 5455860"/>
              <a:gd name="connsiteY5" fmla="*/ 0 h 6858000"/>
              <a:gd name="connsiteX6" fmla="*/ 0 w 5455860"/>
              <a:gd name="connsiteY6" fmla="*/ 6858000 h 6858000"/>
              <a:gd name="connsiteX7" fmla="*/ 249909 w 5455860"/>
              <a:gd name="connsiteY7" fmla="*/ 6858000 h 6858000"/>
              <a:gd name="connsiteX8" fmla="*/ 1895061 w 5455860"/>
              <a:gd name="connsiteY8" fmla="*/ 6858000 h 6858000"/>
              <a:gd name="connsiteX9" fmla="*/ 1959438 w 5455860"/>
              <a:gd name="connsiteY9" fmla="*/ 6858000 h 6858000"/>
              <a:gd name="connsiteX10" fmla="*/ 2739604 w 5455860"/>
              <a:gd name="connsiteY10" fmla="*/ 6858000 h 6858000"/>
              <a:gd name="connsiteX11" fmla="*/ 2953106 w 5455860"/>
              <a:gd name="connsiteY11" fmla="*/ 6858000 h 6858000"/>
              <a:gd name="connsiteX12" fmla="*/ 3064862 w 5455860"/>
              <a:gd name="connsiteY12" fmla="*/ 6780599 h 6858000"/>
              <a:gd name="connsiteX13" fmla="*/ 3581510 w 5455860"/>
              <a:gd name="connsiteY13" fmla="*/ 6374814 h 6858000"/>
              <a:gd name="connsiteX14" fmla="*/ 5455860 w 5455860"/>
              <a:gd name="connsiteY14" fmla="*/ 3621656 h 6858000"/>
              <a:gd name="connsiteX15" fmla="*/ 3854961 w 5455860"/>
              <a:gd name="connsiteY15"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55860" h="6858000">
                <a:moveTo>
                  <a:pt x="3832837" y="0"/>
                </a:moveTo>
                <a:lnTo>
                  <a:pt x="2739604" y="0"/>
                </a:lnTo>
                <a:lnTo>
                  <a:pt x="1959438" y="0"/>
                </a:lnTo>
                <a:lnTo>
                  <a:pt x="1895061" y="0"/>
                </a:lnTo>
                <a:lnTo>
                  <a:pt x="249909" y="0"/>
                </a:lnTo>
                <a:lnTo>
                  <a:pt x="0" y="0"/>
                </a:lnTo>
                <a:lnTo>
                  <a:pt x="0" y="6858000"/>
                </a:lnTo>
                <a:lnTo>
                  <a:pt x="249909" y="6858000"/>
                </a:lnTo>
                <a:lnTo>
                  <a:pt x="1895061" y="6858000"/>
                </a:lnTo>
                <a:lnTo>
                  <a:pt x="1959438" y="6858000"/>
                </a:lnTo>
                <a:lnTo>
                  <a:pt x="2739604" y="6858000"/>
                </a:lnTo>
                <a:lnTo>
                  <a:pt x="2953106" y="6858000"/>
                </a:lnTo>
                <a:lnTo>
                  <a:pt x="3064862" y="6780599"/>
                </a:lnTo>
                <a:cubicBezTo>
                  <a:pt x="3238680" y="6653108"/>
                  <a:pt x="3409307" y="6515397"/>
                  <a:pt x="3581510" y="6374814"/>
                </a:cubicBezTo>
                <a:cubicBezTo>
                  <a:pt x="4527135" y="5602839"/>
                  <a:pt x="5455860" y="4969131"/>
                  <a:pt x="5455860" y="3621656"/>
                </a:cubicBezTo>
                <a:cubicBezTo>
                  <a:pt x="5455860" y="2093192"/>
                  <a:pt x="4882124" y="754641"/>
                  <a:pt x="3854961" y="14997"/>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 name="Freeform: Shape 87">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25586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90" name="Freeform: Shape 89">
            <a:extLst>
              <a:ext uri="{FF2B5EF4-FFF2-40B4-BE49-F238E27FC236}">
                <a16:creationId xmlns:a16="http://schemas.microsoft.com/office/drawing/2014/main" id="{55C54A75-E44A-4147-B9D0-FF46CFD31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69160"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2B4DF29F-51DD-2542-B6C1-2A4436BCA382}"/>
              </a:ext>
            </a:extLst>
          </p:cNvPr>
          <p:cNvSpPr>
            <a:spLocks noGrp="1"/>
          </p:cNvSpPr>
          <p:nvPr>
            <p:ph type="title"/>
          </p:nvPr>
        </p:nvSpPr>
        <p:spPr>
          <a:xfrm>
            <a:off x="7612236" y="415503"/>
            <a:ext cx="4148511" cy="1944371"/>
          </a:xfrm>
        </p:spPr>
        <p:txBody>
          <a:bodyPr anchor="b">
            <a:normAutofit/>
          </a:bodyPr>
          <a:lstStyle/>
          <a:p>
            <a:r>
              <a:rPr lang="en-CA" dirty="0">
                <a:solidFill>
                  <a:srgbClr val="0070C0"/>
                </a:solidFill>
              </a:rPr>
              <a:t>Drafting Your Resume </a:t>
            </a:r>
            <a:endParaRPr lang="en-US" dirty="0">
              <a:solidFill>
                <a:srgbClr val="0070C0"/>
              </a:solidFill>
            </a:endParaRPr>
          </a:p>
        </p:txBody>
      </p:sp>
      <p:pic>
        <p:nvPicPr>
          <p:cNvPr id="4" name="Picture 6" descr="How to Write a Resume Profile | Examples &amp; Writing Guide | RG">
            <a:extLst>
              <a:ext uri="{FF2B5EF4-FFF2-40B4-BE49-F238E27FC236}">
                <a16:creationId xmlns:a16="http://schemas.microsoft.com/office/drawing/2014/main" id="{980811A9-8F82-634C-8460-EE9416D3A0E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1801" y="578788"/>
            <a:ext cx="4275316" cy="57004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a:extLst>
              <a:ext uri="{FF2B5EF4-FFF2-40B4-BE49-F238E27FC236}">
                <a16:creationId xmlns:a16="http://schemas.microsoft.com/office/drawing/2014/main" id="{2E6AD833-3C95-E04C-937E-8CFCF00765D6}"/>
              </a:ext>
            </a:extLst>
          </p:cNvPr>
          <p:cNvSpPr>
            <a:spLocks noGrp="1"/>
          </p:cNvSpPr>
          <p:nvPr>
            <p:ph idx="1"/>
          </p:nvPr>
        </p:nvSpPr>
        <p:spPr>
          <a:xfrm>
            <a:off x="7554072" y="2359874"/>
            <a:ext cx="4264840" cy="2786625"/>
          </a:xfrm>
        </p:spPr>
        <p:txBody>
          <a:bodyPr>
            <a:normAutofit fontScale="77500" lnSpcReduction="20000"/>
          </a:bodyPr>
          <a:lstStyle/>
          <a:p>
            <a:pPr marL="285750" indent="-285750">
              <a:buFont typeface="Arial" panose="020B0604020202020204" pitchFamily="34" charset="0"/>
              <a:buChar char="•"/>
            </a:pPr>
            <a:r>
              <a:rPr lang="en-US" dirty="0"/>
              <a:t>Don’t use objective</a:t>
            </a:r>
          </a:p>
          <a:p>
            <a:pPr marL="285750" indent="-285750">
              <a:buFont typeface="Arial" panose="020B0604020202020204" pitchFamily="34" charset="0"/>
              <a:buChar char="•"/>
            </a:pPr>
            <a:r>
              <a:rPr lang="en-US" dirty="0"/>
              <a:t>Focus on impressive achievements and skills</a:t>
            </a:r>
          </a:p>
          <a:p>
            <a:pPr marL="285750" indent="-285750">
              <a:buFont typeface="Arial" panose="020B0604020202020204" pitchFamily="34" charset="0"/>
              <a:buChar char="•"/>
            </a:pPr>
            <a:r>
              <a:rPr lang="en-US" u="sng" dirty="0"/>
              <a:t>Quantitative</a:t>
            </a:r>
            <a:r>
              <a:rPr lang="en-US" dirty="0"/>
              <a:t> skills and achievements</a:t>
            </a:r>
          </a:p>
          <a:p>
            <a:pPr marL="285750" indent="-285750">
              <a:buFont typeface="Arial" panose="020B0604020202020204" pitchFamily="34" charset="0"/>
              <a:buChar char="•"/>
            </a:pPr>
            <a:r>
              <a:rPr lang="en-US" dirty="0"/>
              <a:t>Differentiate yourself and include something unique</a:t>
            </a:r>
          </a:p>
          <a:p>
            <a:pPr marL="285750" indent="-285750">
              <a:buFont typeface="Arial" panose="020B0604020202020204" pitchFamily="34" charset="0"/>
              <a:buChar char="•"/>
            </a:pPr>
            <a:r>
              <a:rPr lang="en-US" dirty="0"/>
              <a:t>Section changes with job posting</a:t>
            </a:r>
          </a:p>
        </p:txBody>
      </p:sp>
    </p:spTree>
    <p:extLst>
      <p:ext uri="{BB962C8B-B14F-4D97-AF65-F5344CB8AC3E}">
        <p14:creationId xmlns:p14="http://schemas.microsoft.com/office/powerpoint/2010/main" val="11257398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4"/>
                                        </p:tgtEl>
                                      </p:cBhvr>
                                      <p:by x="150000" y="150000"/>
                                    </p:animScale>
                                  </p:childTnLst>
                                </p:cTn>
                              </p:par>
                              <p:par>
                                <p:cTn id="7" presetID="42"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1000"/>
                                        <p:tgtEl>
                                          <p:spTgt spid="3">
                                            <p:txEl>
                                              <p:pRg st="0" end="0"/>
                                            </p:txEl>
                                          </p:spTgt>
                                        </p:tgtEl>
                                      </p:cBhvr>
                                    </p:animEffect>
                                    <p:anim calcmode="lin" valueType="num">
                                      <p:cBhvr>
                                        <p:cTn id="1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1"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ketchLinesVTI">
  <a:themeElements>
    <a:clrScheme name="Custom 13">
      <a:dk1>
        <a:srgbClr val="000000"/>
      </a:dk1>
      <a:lt1>
        <a:srgbClr val="FFFFFF"/>
      </a:lt1>
      <a:dk2>
        <a:srgbClr val="2A1A00"/>
      </a:dk2>
      <a:lt2>
        <a:srgbClr val="F3F3F2"/>
      </a:lt2>
      <a:accent1>
        <a:srgbClr val="F8925C"/>
      </a:accent1>
      <a:accent2>
        <a:srgbClr val="656A59"/>
      </a:accent2>
      <a:accent3>
        <a:srgbClr val="6B8EEF"/>
      </a:accent3>
      <a:accent4>
        <a:srgbClr val="8CAA7E"/>
      </a:accent4>
      <a:accent5>
        <a:srgbClr val="D36F68"/>
      </a:accent5>
      <a:accent6>
        <a:srgbClr val="826276"/>
      </a:accent6>
      <a:hlink>
        <a:srgbClr val="46B2B5"/>
      </a:hlink>
      <a:folHlink>
        <a:srgbClr val="A46694"/>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DD905EE3CAFD94EB5BBB26556F56320" ma:contentTypeVersion="9" ma:contentTypeDescription="Create a new document." ma:contentTypeScope="" ma:versionID="95365fdb69772f537f3fb164ebf2811c">
  <xsd:schema xmlns:xsd="http://www.w3.org/2001/XMLSchema" xmlns:xs="http://www.w3.org/2001/XMLSchema" xmlns:p="http://schemas.microsoft.com/office/2006/metadata/properties" xmlns:ns3="42c060d6-5e73-43b3-8e14-2a59a9a3ec4c" targetNamespace="http://schemas.microsoft.com/office/2006/metadata/properties" ma:root="true" ma:fieldsID="9c362eb5cecb33eeb2a2fd301222424b" ns3:_="">
    <xsd:import namespace="42c060d6-5e73-43b3-8e14-2a59a9a3ec4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c060d6-5e73-43b3-8e14-2a59a9a3ec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3049EA-81B5-4A6A-8333-8C284A24D0A2}">
  <ds:schemaRefs>
    <ds:schemaRef ds:uri="http://schemas.microsoft.com/office/2006/metadata/properties"/>
    <ds:schemaRef ds:uri="http://purl.org/dc/terms/"/>
    <ds:schemaRef ds:uri="http://schemas.openxmlformats.org/package/2006/metadata/core-properties"/>
    <ds:schemaRef ds:uri="http://purl.org/dc/dcmitype/"/>
    <ds:schemaRef ds:uri="42c060d6-5e73-43b3-8e14-2a59a9a3ec4c"/>
    <ds:schemaRef ds:uri="http://schemas.microsoft.com/office/2006/documentManagement/types"/>
    <ds:schemaRef ds:uri="http://purl.org/dc/elements/1.1/"/>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AAF3505B-C562-4326-8171-28B59364D5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c060d6-5e73-43b3-8e14-2a59a9a3ec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D2472B-2732-4829-B2BA-3F99816DBC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50</TotalTime>
  <Words>1057</Words>
  <Application>Microsoft Office PowerPoint</Application>
  <PresentationFormat>Widescreen</PresentationFormat>
  <Paragraphs>107</Paragraphs>
  <Slides>15</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Meiryo</vt:lpstr>
      <vt:lpstr>Arial</vt:lpstr>
      <vt:lpstr>Calibri</vt:lpstr>
      <vt:lpstr>Corbel</vt:lpstr>
      <vt:lpstr>Courier New</vt:lpstr>
      <vt:lpstr>SketchLinesVTI</vt:lpstr>
      <vt:lpstr>PowerPoint Presentation</vt:lpstr>
      <vt:lpstr>Agenda</vt:lpstr>
      <vt:lpstr>Targeted Search Strategy </vt:lpstr>
      <vt:lpstr>Places/Methods to find “Hidden” Jobs</vt:lpstr>
      <vt:lpstr>Quality over Quantity </vt:lpstr>
      <vt:lpstr>Drafting Your Resume Determine your style/format</vt:lpstr>
      <vt:lpstr>Chronological Resume </vt:lpstr>
      <vt:lpstr>Functional Resume</vt:lpstr>
      <vt:lpstr>Drafting Your Resume </vt:lpstr>
      <vt:lpstr>Drafting Your Resume </vt:lpstr>
      <vt:lpstr>Tailor your resume to the job posting you are applying for </vt:lpstr>
      <vt:lpstr>Interview Tips</vt:lpstr>
      <vt:lpstr>Interviewing</vt:lpstr>
      <vt:lpstr>Interviewing Exercise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Nahiyan Ahmed</dc:creator>
  <cp:lastModifiedBy>Gob, Anthony</cp:lastModifiedBy>
  <cp:revision>6</cp:revision>
  <dcterms:created xsi:type="dcterms:W3CDTF">2020-11-20T17:53:24Z</dcterms:created>
  <dcterms:modified xsi:type="dcterms:W3CDTF">2023-02-16T15:29:56Z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0x0101005DD905EE3CAFD94EB5BBB26556F56320</vt:lpwstr>
  </property>
</Properties>
</file>